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6" r:id="rId5"/>
    <p:sldId id="260" r:id="rId6"/>
    <p:sldId id="278" r:id="rId7"/>
    <p:sldId id="275" r:id="rId8"/>
    <p:sldId id="261" r:id="rId9"/>
    <p:sldId id="313" r:id="rId10"/>
    <p:sldId id="314" r:id="rId11"/>
    <p:sldId id="339" r:id="rId12"/>
    <p:sldId id="341" r:id="rId13"/>
    <p:sldId id="323" r:id="rId14"/>
    <p:sldId id="321" r:id="rId15"/>
    <p:sldId id="322" r:id="rId16"/>
    <p:sldId id="377" r:id="rId17"/>
    <p:sldId id="380" r:id="rId18"/>
    <p:sldId id="320" r:id="rId19"/>
    <p:sldId id="324" r:id="rId20"/>
    <p:sldId id="264" r:id="rId21"/>
    <p:sldId id="374" r:id="rId22"/>
    <p:sldId id="344" r:id="rId23"/>
    <p:sldId id="281" r:id="rId24"/>
    <p:sldId id="283" r:id="rId25"/>
    <p:sldId id="282" r:id="rId26"/>
    <p:sldId id="364" r:id="rId27"/>
    <p:sldId id="346" r:id="rId28"/>
    <p:sldId id="383" r:id="rId29"/>
    <p:sldId id="343" r:id="rId30"/>
    <p:sldId id="389" r:id="rId31"/>
    <p:sldId id="387" r:id="rId32"/>
    <p:sldId id="390" r:id="rId33"/>
    <p:sldId id="286" r:id="rId34"/>
    <p:sldId id="388" r:id="rId35"/>
    <p:sldId id="308" r:id="rId36"/>
    <p:sldId id="298" r:id="rId37"/>
    <p:sldId id="307" r:id="rId38"/>
    <p:sldId id="306" r:id="rId39"/>
    <p:sldId id="369" r:id="rId40"/>
    <p:sldId id="331" r:id="rId41"/>
    <p:sldId id="371" r:id="rId42"/>
    <p:sldId id="368" r:id="rId43"/>
    <p:sldId id="347" r:id="rId44"/>
    <p:sldId id="350" r:id="rId45"/>
    <p:sldId id="325" r:id="rId46"/>
    <p:sldId id="384" r:id="rId47"/>
    <p:sldId id="330" r:id="rId48"/>
    <p:sldId id="382" r:id="rId49"/>
    <p:sldId id="38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2424"/>
    <a:srgbClr val="DBBD14"/>
    <a:srgbClr val="343073"/>
    <a:srgbClr val="D9CA0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2BA4E-4FA8-46AB-A8C7-115C1A5F67F3}" type="datetimeFigureOut">
              <a:rPr lang="en-GB" smtClean="0"/>
              <a:t>13/09/2023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D1700-9340-41A6-9DBF-D7104D80EBA5}" type="slidenum">
              <a:rPr lang="en-GB" smtClean="0"/>
              <a:t>‹#›</a:t>
            </a:fld>
            <a:endParaRPr lang="en-GB"/>
          </a:p>
        </p:txBody>
      </p:sp>
    </p:spTree>
    <p:extLst>
      <p:ext uri="{BB962C8B-B14F-4D97-AF65-F5344CB8AC3E}">
        <p14:creationId xmlns:p14="http://schemas.microsoft.com/office/powerpoint/2010/main" val="3547816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22D1700-9340-41A6-9DBF-D7104D80EBA5}" type="slidenum">
              <a:rPr lang="en-GB" smtClean="0"/>
              <a:t>1</a:t>
            </a:fld>
            <a:endParaRPr lang="en-GB"/>
          </a:p>
        </p:txBody>
      </p:sp>
    </p:spTree>
    <p:extLst>
      <p:ext uri="{BB962C8B-B14F-4D97-AF65-F5344CB8AC3E}">
        <p14:creationId xmlns:p14="http://schemas.microsoft.com/office/powerpoint/2010/main" val="324871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10</a:t>
            </a:fld>
            <a:endParaRPr lang="en-GB"/>
          </a:p>
        </p:txBody>
      </p:sp>
    </p:spTree>
    <p:extLst>
      <p:ext uri="{BB962C8B-B14F-4D97-AF65-F5344CB8AC3E}">
        <p14:creationId xmlns:p14="http://schemas.microsoft.com/office/powerpoint/2010/main" val="1527390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11</a:t>
            </a:fld>
            <a:endParaRPr lang="en-GB"/>
          </a:p>
        </p:txBody>
      </p:sp>
    </p:spTree>
    <p:extLst>
      <p:ext uri="{BB962C8B-B14F-4D97-AF65-F5344CB8AC3E}">
        <p14:creationId xmlns:p14="http://schemas.microsoft.com/office/powerpoint/2010/main" val="346525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12</a:t>
            </a:fld>
            <a:endParaRPr lang="en-GB"/>
          </a:p>
        </p:txBody>
      </p:sp>
    </p:spTree>
    <p:extLst>
      <p:ext uri="{BB962C8B-B14F-4D97-AF65-F5344CB8AC3E}">
        <p14:creationId xmlns:p14="http://schemas.microsoft.com/office/powerpoint/2010/main" val="2985898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13</a:t>
            </a:fld>
            <a:endParaRPr lang="en-GB"/>
          </a:p>
        </p:txBody>
      </p:sp>
    </p:spTree>
    <p:extLst>
      <p:ext uri="{BB962C8B-B14F-4D97-AF65-F5344CB8AC3E}">
        <p14:creationId xmlns:p14="http://schemas.microsoft.com/office/powerpoint/2010/main" val="1403952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14</a:t>
            </a:fld>
            <a:endParaRPr lang="en-GB"/>
          </a:p>
        </p:txBody>
      </p:sp>
    </p:spTree>
    <p:extLst>
      <p:ext uri="{BB962C8B-B14F-4D97-AF65-F5344CB8AC3E}">
        <p14:creationId xmlns:p14="http://schemas.microsoft.com/office/powerpoint/2010/main" val="2113149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15</a:t>
            </a:fld>
            <a:endParaRPr lang="en-GB"/>
          </a:p>
        </p:txBody>
      </p:sp>
    </p:spTree>
    <p:extLst>
      <p:ext uri="{BB962C8B-B14F-4D97-AF65-F5344CB8AC3E}">
        <p14:creationId xmlns:p14="http://schemas.microsoft.com/office/powerpoint/2010/main" val="305678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16</a:t>
            </a:fld>
            <a:endParaRPr lang="en-GB"/>
          </a:p>
        </p:txBody>
      </p:sp>
    </p:spTree>
    <p:extLst>
      <p:ext uri="{BB962C8B-B14F-4D97-AF65-F5344CB8AC3E}">
        <p14:creationId xmlns:p14="http://schemas.microsoft.com/office/powerpoint/2010/main" val="170283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17</a:t>
            </a:fld>
            <a:endParaRPr lang="en-GB"/>
          </a:p>
        </p:txBody>
      </p:sp>
    </p:spTree>
    <p:extLst>
      <p:ext uri="{BB962C8B-B14F-4D97-AF65-F5344CB8AC3E}">
        <p14:creationId xmlns:p14="http://schemas.microsoft.com/office/powerpoint/2010/main" val="23725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18</a:t>
            </a:fld>
            <a:endParaRPr lang="en-GB"/>
          </a:p>
        </p:txBody>
      </p:sp>
    </p:spTree>
    <p:extLst>
      <p:ext uri="{BB962C8B-B14F-4D97-AF65-F5344CB8AC3E}">
        <p14:creationId xmlns:p14="http://schemas.microsoft.com/office/powerpoint/2010/main" val="2209197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19</a:t>
            </a:fld>
            <a:endParaRPr lang="en-GB"/>
          </a:p>
        </p:txBody>
      </p:sp>
    </p:spTree>
    <p:extLst>
      <p:ext uri="{BB962C8B-B14F-4D97-AF65-F5344CB8AC3E}">
        <p14:creationId xmlns:p14="http://schemas.microsoft.com/office/powerpoint/2010/main" val="61337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little bit about our school…these are our 7 values that we promote throughout our school. </a:t>
            </a:r>
          </a:p>
          <a:p>
            <a:r>
              <a:rPr lang="en-US"/>
              <a:t>We share and teach these to the children through our assemblies and circle times. We also reward children points on our behavior trackit lights system when they show these. These values link closely to the EYFS values. We celebrate the successes as a whole school </a:t>
            </a:r>
          </a:p>
          <a:p>
            <a:endParaRPr lang="en-US">
              <a:cs typeface="Calibri"/>
            </a:endParaRPr>
          </a:p>
        </p:txBody>
      </p:sp>
      <p:sp>
        <p:nvSpPr>
          <p:cNvPr id="4" name="Slide Number Placeholder 3"/>
          <p:cNvSpPr>
            <a:spLocks noGrp="1"/>
          </p:cNvSpPr>
          <p:nvPr>
            <p:ph type="sldNum" sz="quarter" idx="5"/>
          </p:nvPr>
        </p:nvSpPr>
        <p:spPr/>
        <p:txBody>
          <a:bodyPr/>
          <a:lstStyle/>
          <a:p>
            <a:fld id="{C22D1700-9340-41A6-9DBF-D7104D80EBA5}" type="slidenum">
              <a:rPr lang="en-GB" smtClean="0"/>
              <a:t>2</a:t>
            </a:fld>
            <a:endParaRPr lang="en-GB"/>
          </a:p>
        </p:txBody>
      </p:sp>
    </p:spTree>
    <p:extLst>
      <p:ext uri="{BB962C8B-B14F-4D97-AF65-F5344CB8AC3E}">
        <p14:creationId xmlns:p14="http://schemas.microsoft.com/office/powerpoint/2010/main" val="2180543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33</a:t>
            </a:fld>
            <a:endParaRPr lang="en-GB"/>
          </a:p>
        </p:txBody>
      </p:sp>
    </p:spTree>
    <p:extLst>
      <p:ext uri="{BB962C8B-B14F-4D97-AF65-F5344CB8AC3E}">
        <p14:creationId xmlns:p14="http://schemas.microsoft.com/office/powerpoint/2010/main" val="2382387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34</a:t>
            </a:fld>
            <a:endParaRPr lang="en-GB"/>
          </a:p>
        </p:txBody>
      </p:sp>
    </p:spTree>
    <p:extLst>
      <p:ext uri="{BB962C8B-B14F-4D97-AF65-F5344CB8AC3E}">
        <p14:creationId xmlns:p14="http://schemas.microsoft.com/office/powerpoint/2010/main" val="158357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35</a:t>
            </a:fld>
            <a:endParaRPr lang="en-GB"/>
          </a:p>
        </p:txBody>
      </p:sp>
    </p:spTree>
    <p:extLst>
      <p:ext uri="{BB962C8B-B14F-4D97-AF65-F5344CB8AC3E}">
        <p14:creationId xmlns:p14="http://schemas.microsoft.com/office/powerpoint/2010/main" val="2310169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36</a:t>
            </a:fld>
            <a:endParaRPr lang="en-GB"/>
          </a:p>
        </p:txBody>
      </p:sp>
    </p:spTree>
    <p:extLst>
      <p:ext uri="{BB962C8B-B14F-4D97-AF65-F5344CB8AC3E}">
        <p14:creationId xmlns:p14="http://schemas.microsoft.com/office/powerpoint/2010/main" val="2794282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22D1700-9340-41A6-9DBF-D7104D80EBA5}" type="slidenum">
              <a:rPr lang="en-GB" smtClean="0"/>
              <a:t>37</a:t>
            </a:fld>
            <a:endParaRPr lang="en-GB"/>
          </a:p>
        </p:txBody>
      </p:sp>
    </p:spTree>
    <p:extLst>
      <p:ext uri="{BB962C8B-B14F-4D97-AF65-F5344CB8AC3E}">
        <p14:creationId xmlns:p14="http://schemas.microsoft.com/office/powerpoint/2010/main" val="2315197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22D1700-9340-41A6-9DBF-D7104D80EBA5}" type="slidenum">
              <a:rPr lang="en-GB" smtClean="0"/>
              <a:t>38</a:t>
            </a:fld>
            <a:endParaRPr lang="en-GB"/>
          </a:p>
        </p:txBody>
      </p:sp>
    </p:spTree>
    <p:extLst>
      <p:ext uri="{BB962C8B-B14F-4D97-AF65-F5344CB8AC3E}">
        <p14:creationId xmlns:p14="http://schemas.microsoft.com/office/powerpoint/2010/main" val="831281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22D1700-9340-41A6-9DBF-D7104D80EBA5}" type="slidenum">
              <a:rPr lang="en-GB" smtClean="0"/>
              <a:t>40</a:t>
            </a:fld>
            <a:endParaRPr lang="en-GB"/>
          </a:p>
        </p:txBody>
      </p:sp>
    </p:spTree>
    <p:extLst>
      <p:ext uri="{BB962C8B-B14F-4D97-AF65-F5344CB8AC3E}">
        <p14:creationId xmlns:p14="http://schemas.microsoft.com/office/powerpoint/2010/main" val="2131791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22D1700-9340-41A6-9DBF-D7104D80EBA5}" type="slidenum">
              <a:rPr lang="en-GB" smtClean="0"/>
              <a:t>41</a:t>
            </a:fld>
            <a:endParaRPr lang="en-GB"/>
          </a:p>
        </p:txBody>
      </p:sp>
    </p:spTree>
    <p:extLst>
      <p:ext uri="{BB962C8B-B14F-4D97-AF65-F5344CB8AC3E}">
        <p14:creationId xmlns:p14="http://schemas.microsoft.com/office/powerpoint/2010/main" val="2913737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Children enter through foundation gate – times to be confirmed/clarified. Children will have coat pegs and labels for coats. Water bottle box</a:t>
            </a:r>
          </a:p>
          <a:p>
            <a:r>
              <a:rPr lang="en-US">
                <a:cs typeface="Calibri"/>
              </a:rPr>
              <a:t>3 animals in foundation – lions, crocs and bears </a:t>
            </a:r>
          </a:p>
          <a:p>
            <a:r>
              <a:rPr lang="en-US">
                <a:cs typeface="Calibri"/>
              </a:rPr>
              <a:t>We provide healthy snack for children</a:t>
            </a:r>
          </a:p>
          <a:p>
            <a:r>
              <a:rPr lang="en-US">
                <a:cs typeface="Calibri"/>
              </a:rPr>
              <a:t>And milk is provided for children until they turn 5 then you need to book through cool milk if you wish them to have it. </a:t>
            </a:r>
          </a:p>
        </p:txBody>
      </p:sp>
      <p:sp>
        <p:nvSpPr>
          <p:cNvPr id="4" name="Slide Number Placeholder 3"/>
          <p:cNvSpPr>
            <a:spLocks noGrp="1"/>
          </p:cNvSpPr>
          <p:nvPr>
            <p:ph type="sldNum" sz="quarter" idx="5"/>
          </p:nvPr>
        </p:nvSpPr>
        <p:spPr/>
        <p:txBody>
          <a:bodyPr/>
          <a:lstStyle/>
          <a:p>
            <a:fld id="{C22D1700-9340-41A6-9DBF-D7104D80EBA5}" type="slidenum">
              <a:rPr lang="en-GB" smtClean="0"/>
              <a:t>42</a:t>
            </a:fld>
            <a:endParaRPr lang="en-GB"/>
          </a:p>
        </p:txBody>
      </p:sp>
    </p:spTree>
    <p:extLst>
      <p:ext uri="{BB962C8B-B14F-4D97-AF65-F5344CB8AC3E}">
        <p14:creationId xmlns:p14="http://schemas.microsoft.com/office/powerpoint/2010/main" val="3630935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22D1700-9340-41A6-9DBF-D7104D80EBA5}" type="slidenum">
              <a:rPr lang="en-GB" smtClean="0"/>
              <a:t>43</a:t>
            </a:fld>
            <a:endParaRPr lang="en-GB"/>
          </a:p>
        </p:txBody>
      </p:sp>
    </p:spTree>
    <p:extLst>
      <p:ext uri="{BB962C8B-B14F-4D97-AF65-F5344CB8AC3E}">
        <p14:creationId xmlns:p14="http://schemas.microsoft.com/office/powerpoint/2010/main" val="397970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3</a:t>
            </a:fld>
            <a:endParaRPr lang="en-GB"/>
          </a:p>
        </p:txBody>
      </p:sp>
    </p:spTree>
    <p:extLst>
      <p:ext uri="{BB962C8B-B14F-4D97-AF65-F5344CB8AC3E}">
        <p14:creationId xmlns:p14="http://schemas.microsoft.com/office/powerpoint/2010/main" val="222829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Children enter through foundation gate – times to be confirmed/clarified. Children will have coat pegs and labels for coats. Water bottle box</a:t>
            </a:r>
          </a:p>
          <a:p>
            <a:r>
              <a:rPr lang="en-US">
                <a:cs typeface="Calibri"/>
              </a:rPr>
              <a:t>3 animals in foundation – lions, crocs and bears </a:t>
            </a:r>
          </a:p>
          <a:p>
            <a:r>
              <a:rPr lang="en-US">
                <a:cs typeface="Calibri"/>
              </a:rPr>
              <a:t>We provide healthy snack for children</a:t>
            </a:r>
          </a:p>
          <a:p>
            <a:r>
              <a:rPr lang="en-US">
                <a:cs typeface="Calibri"/>
              </a:rPr>
              <a:t>And milk is provided for children until they turn 5 then you need to book through cool milk if you wish them to have it. </a:t>
            </a:r>
          </a:p>
        </p:txBody>
      </p:sp>
      <p:sp>
        <p:nvSpPr>
          <p:cNvPr id="4" name="Slide Number Placeholder 3"/>
          <p:cNvSpPr>
            <a:spLocks noGrp="1"/>
          </p:cNvSpPr>
          <p:nvPr>
            <p:ph type="sldNum" sz="quarter" idx="5"/>
          </p:nvPr>
        </p:nvSpPr>
        <p:spPr/>
        <p:txBody>
          <a:bodyPr/>
          <a:lstStyle/>
          <a:p>
            <a:fld id="{C22D1700-9340-41A6-9DBF-D7104D80EBA5}" type="slidenum">
              <a:rPr lang="en-GB" smtClean="0"/>
              <a:t>44</a:t>
            </a:fld>
            <a:endParaRPr lang="en-GB"/>
          </a:p>
        </p:txBody>
      </p:sp>
    </p:spTree>
    <p:extLst>
      <p:ext uri="{BB962C8B-B14F-4D97-AF65-F5344CB8AC3E}">
        <p14:creationId xmlns:p14="http://schemas.microsoft.com/office/powerpoint/2010/main" val="3258716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Children enter through foundation gate – times to be confirmed/clarified. Children will have coat pegs and labels for coats. Water bottle box</a:t>
            </a:r>
          </a:p>
          <a:p>
            <a:r>
              <a:rPr lang="en-US">
                <a:cs typeface="Calibri"/>
              </a:rPr>
              <a:t>3 animals in foundation – lions, crocs and bears </a:t>
            </a:r>
          </a:p>
          <a:p>
            <a:r>
              <a:rPr lang="en-US">
                <a:cs typeface="Calibri"/>
              </a:rPr>
              <a:t>We provide healthy snack for children</a:t>
            </a:r>
          </a:p>
          <a:p>
            <a:r>
              <a:rPr lang="en-US">
                <a:cs typeface="Calibri"/>
              </a:rPr>
              <a:t>And milk is provided for children until they turn 5 then you need to book through cool milk if you wish them to have it. </a:t>
            </a:r>
          </a:p>
        </p:txBody>
      </p:sp>
      <p:sp>
        <p:nvSpPr>
          <p:cNvPr id="4" name="Slide Number Placeholder 3"/>
          <p:cNvSpPr>
            <a:spLocks noGrp="1"/>
          </p:cNvSpPr>
          <p:nvPr>
            <p:ph type="sldNum" sz="quarter" idx="5"/>
          </p:nvPr>
        </p:nvSpPr>
        <p:spPr/>
        <p:txBody>
          <a:bodyPr/>
          <a:lstStyle/>
          <a:p>
            <a:fld id="{C22D1700-9340-41A6-9DBF-D7104D80EBA5}" type="slidenum">
              <a:rPr lang="en-GB" smtClean="0"/>
              <a:t>45</a:t>
            </a:fld>
            <a:endParaRPr lang="en-GB"/>
          </a:p>
        </p:txBody>
      </p:sp>
    </p:spTree>
    <p:extLst>
      <p:ext uri="{BB962C8B-B14F-4D97-AF65-F5344CB8AC3E}">
        <p14:creationId xmlns:p14="http://schemas.microsoft.com/office/powerpoint/2010/main" val="4188092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Children enter through foundation gate – times to be confirmed/clarified. Children will have coat pegs and labels for coats. Water bottle box</a:t>
            </a:r>
          </a:p>
          <a:p>
            <a:r>
              <a:rPr lang="en-US">
                <a:cs typeface="Calibri"/>
              </a:rPr>
              <a:t>3 animals in foundation – lions, crocs and bears </a:t>
            </a:r>
          </a:p>
          <a:p>
            <a:r>
              <a:rPr lang="en-US">
                <a:cs typeface="Calibri"/>
              </a:rPr>
              <a:t>We provide healthy snack for children</a:t>
            </a:r>
          </a:p>
          <a:p>
            <a:r>
              <a:rPr lang="en-US">
                <a:cs typeface="Calibri"/>
              </a:rPr>
              <a:t>And milk is provided for children until they turn 5 then you need to book through cool milk if you wish them to have it. </a:t>
            </a:r>
          </a:p>
        </p:txBody>
      </p:sp>
      <p:sp>
        <p:nvSpPr>
          <p:cNvPr id="4" name="Slide Number Placeholder 3"/>
          <p:cNvSpPr>
            <a:spLocks noGrp="1"/>
          </p:cNvSpPr>
          <p:nvPr>
            <p:ph type="sldNum" sz="quarter" idx="5"/>
          </p:nvPr>
        </p:nvSpPr>
        <p:spPr/>
        <p:txBody>
          <a:bodyPr/>
          <a:lstStyle/>
          <a:p>
            <a:fld id="{C22D1700-9340-41A6-9DBF-D7104D80EBA5}" type="slidenum">
              <a:rPr lang="en-GB" smtClean="0"/>
              <a:t>46</a:t>
            </a:fld>
            <a:endParaRPr lang="en-GB"/>
          </a:p>
        </p:txBody>
      </p:sp>
    </p:spTree>
    <p:extLst>
      <p:ext uri="{BB962C8B-B14F-4D97-AF65-F5344CB8AC3E}">
        <p14:creationId xmlns:p14="http://schemas.microsoft.com/office/powerpoint/2010/main" val="269384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Team working with the children and you will see around </a:t>
            </a:r>
          </a:p>
        </p:txBody>
      </p:sp>
      <p:sp>
        <p:nvSpPr>
          <p:cNvPr id="4" name="Slide Number Placeholder 3"/>
          <p:cNvSpPr>
            <a:spLocks noGrp="1"/>
          </p:cNvSpPr>
          <p:nvPr>
            <p:ph type="sldNum" sz="quarter" idx="5"/>
          </p:nvPr>
        </p:nvSpPr>
        <p:spPr/>
        <p:txBody>
          <a:bodyPr/>
          <a:lstStyle/>
          <a:p>
            <a:fld id="{C22D1700-9340-41A6-9DBF-D7104D80EBA5}" type="slidenum">
              <a:rPr lang="en-GB" smtClean="0"/>
              <a:t>4</a:t>
            </a:fld>
            <a:endParaRPr lang="en-GB"/>
          </a:p>
        </p:txBody>
      </p:sp>
    </p:spTree>
    <p:extLst>
      <p:ext uri="{BB962C8B-B14F-4D97-AF65-F5344CB8AC3E}">
        <p14:creationId xmlns:p14="http://schemas.microsoft.com/office/powerpoint/2010/main" val="2630784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Our learning environment is organised into areas of continuous provision providing the children with opportunities for child-initiated learning both indoors and outdoors. Our learning environments are designed to promote independence and curiosity. The learning environments are carefully enhanced to ensure that children can practise and apply. The adults will share ideas, set uncapped challenges and support and scaffold where appropriate ‘in the moment’</a:t>
            </a:r>
          </a:p>
          <a:p>
            <a:endParaRPr lang="en-GB"/>
          </a:p>
        </p:txBody>
      </p:sp>
      <p:sp>
        <p:nvSpPr>
          <p:cNvPr id="4" name="Slide Number Placeholder 3"/>
          <p:cNvSpPr>
            <a:spLocks noGrp="1"/>
          </p:cNvSpPr>
          <p:nvPr>
            <p:ph type="sldNum" sz="quarter" idx="10"/>
          </p:nvPr>
        </p:nvSpPr>
        <p:spPr/>
        <p:txBody>
          <a:bodyPr/>
          <a:lstStyle/>
          <a:p>
            <a:fld id="{C22D1700-9340-41A6-9DBF-D7104D80EBA5}" type="slidenum">
              <a:rPr lang="en-GB" smtClean="0"/>
              <a:t>5</a:t>
            </a:fld>
            <a:endParaRPr lang="en-GB"/>
          </a:p>
        </p:txBody>
      </p:sp>
    </p:spTree>
    <p:extLst>
      <p:ext uri="{BB962C8B-B14F-4D97-AF65-F5344CB8AC3E}">
        <p14:creationId xmlns:p14="http://schemas.microsoft.com/office/powerpoint/2010/main" val="249508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Our learning environment is organised into areas of continuous provision providing the children with opportunities for child-initiated learning both indoors and outdoors. Our learning environments are designed to promote independence and curiosity. The learning environments are carefully enhanced to ensure that children can practise and apply. The adults will share ideas, set uncapped challenges and support and scaffold where appropriate ‘in the moment’</a:t>
            </a:r>
          </a:p>
          <a:p>
            <a:endParaRPr lang="en-GB"/>
          </a:p>
        </p:txBody>
      </p:sp>
      <p:sp>
        <p:nvSpPr>
          <p:cNvPr id="4" name="Slide Number Placeholder 3"/>
          <p:cNvSpPr>
            <a:spLocks noGrp="1"/>
          </p:cNvSpPr>
          <p:nvPr>
            <p:ph type="sldNum" sz="quarter" idx="10"/>
          </p:nvPr>
        </p:nvSpPr>
        <p:spPr/>
        <p:txBody>
          <a:bodyPr/>
          <a:lstStyle/>
          <a:p>
            <a:fld id="{C22D1700-9340-41A6-9DBF-D7104D80EBA5}" type="slidenum">
              <a:rPr lang="en-GB" smtClean="0"/>
              <a:t>6</a:t>
            </a:fld>
            <a:endParaRPr lang="en-GB"/>
          </a:p>
        </p:txBody>
      </p:sp>
    </p:spTree>
    <p:extLst>
      <p:ext uri="{BB962C8B-B14F-4D97-AF65-F5344CB8AC3E}">
        <p14:creationId xmlns:p14="http://schemas.microsoft.com/office/powerpoint/2010/main" val="1266077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Our learning environment is organised into areas of continuous provision providing the children with opportunities for child-initiated learning both indoors and outdoors. Our learning environments are designed to promote independence and curiosity. The learning environments are carefully enhanced to ensure that children can practise and apply. The adults will share ideas, set uncapped challenges and support and scaffold where appropriate ‘in the moment’</a:t>
            </a:r>
          </a:p>
          <a:p>
            <a:endParaRPr lang="en-GB"/>
          </a:p>
        </p:txBody>
      </p:sp>
      <p:sp>
        <p:nvSpPr>
          <p:cNvPr id="4" name="Slide Number Placeholder 3"/>
          <p:cNvSpPr>
            <a:spLocks noGrp="1"/>
          </p:cNvSpPr>
          <p:nvPr>
            <p:ph type="sldNum" sz="quarter" idx="10"/>
          </p:nvPr>
        </p:nvSpPr>
        <p:spPr/>
        <p:txBody>
          <a:bodyPr/>
          <a:lstStyle/>
          <a:p>
            <a:fld id="{C22D1700-9340-41A6-9DBF-D7104D80EBA5}" type="slidenum">
              <a:rPr lang="en-GB" smtClean="0"/>
              <a:t>7</a:t>
            </a:fld>
            <a:endParaRPr lang="en-GB"/>
          </a:p>
        </p:txBody>
      </p:sp>
    </p:spTree>
    <p:extLst>
      <p:ext uri="{BB962C8B-B14F-4D97-AF65-F5344CB8AC3E}">
        <p14:creationId xmlns:p14="http://schemas.microsoft.com/office/powerpoint/2010/main" val="80654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Our learning environment is organised into areas of continuous provision providing the children with opportunities for child-initiated learning both indoors and outdoors. Our learning environments are designed to promote independence and curiosity. The learning environments are carefully enhanced to ensure that children can practise and apply. The adults will share ideas, set uncapped challenges and support and scaffold where appropriate ‘in the moment’</a:t>
            </a:r>
          </a:p>
          <a:p>
            <a:endParaRPr lang="en-GB"/>
          </a:p>
        </p:txBody>
      </p:sp>
      <p:sp>
        <p:nvSpPr>
          <p:cNvPr id="4" name="Slide Number Placeholder 3"/>
          <p:cNvSpPr>
            <a:spLocks noGrp="1"/>
          </p:cNvSpPr>
          <p:nvPr>
            <p:ph type="sldNum" sz="quarter" idx="10"/>
          </p:nvPr>
        </p:nvSpPr>
        <p:spPr/>
        <p:txBody>
          <a:bodyPr/>
          <a:lstStyle/>
          <a:p>
            <a:fld id="{C22D1700-9340-41A6-9DBF-D7104D80EBA5}" type="slidenum">
              <a:rPr lang="en-GB" smtClean="0"/>
              <a:t>8</a:t>
            </a:fld>
            <a:endParaRPr lang="en-GB"/>
          </a:p>
        </p:txBody>
      </p:sp>
    </p:spTree>
    <p:extLst>
      <p:ext uri="{BB962C8B-B14F-4D97-AF65-F5344CB8AC3E}">
        <p14:creationId xmlns:p14="http://schemas.microsoft.com/office/powerpoint/2010/main" val="576002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Our learning environment is organised into areas of continuous provision providing the children with opportunities for child-initiated learning both indoors and outdoors. Our learning environments are designed to promote independence and curiosity. The learning environments are carefully enhanced to ensure that children can practise and apply. The adults will share ideas, set uncapped challenges and support and scaffold where appropriate ‘in the moment’</a:t>
            </a:r>
          </a:p>
          <a:p>
            <a:endParaRPr lang="en-GB"/>
          </a:p>
        </p:txBody>
      </p:sp>
      <p:sp>
        <p:nvSpPr>
          <p:cNvPr id="4" name="Slide Number Placeholder 3"/>
          <p:cNvSpPr>
            <a:spLocks noGrp="1"/>
          </p:cNvSpPr>
          <p:nvPr>
            <p:ph type="sldNum" sz="quarter" idx="10"/>
          </p:nvPr>
        </p:nvSpPr>
        <p:spPr/>
        <p:txBody>
          <a:bodyPr/>
          <a:lstStyle/>
          <a:p>
            <a:fld id="{C22D1700-9340-41A6-9DBF-D7104D80EBA5}" type="slidenum">
              <a:rPr lang="en-GB" smtClean="0"/>
              <a:t>9</a:t>
            </a:fld>
            <a:endParaRPr lang="en-GB"/>
          </a:p>
        </p:txBody>
      </p:sp>
    </p:spTree>
    <p:extLst>
      <p:ext uri="{BB962C8B-B14F-4D97-AF65-F5344CB8AC3E}">
        <p14:creationId xmlns:p14="http://schemas.microsoft.com/office/powerpoint/2010/main" val="3852119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87CBE3-6324-4FA1-93D6-45610D107D9C}"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238442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87CBE3-6324-4FA1-93D6-45610D107D9C}"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387188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87CBE3-6324-4FA1-93D6-45610D107D9C}"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168660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87CBE3-6324-4FA1-93D6-45610D107D9C}"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1811972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87CBE3-6324-4FA1-93D6-45610D107D9C}"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369327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87CBE3-6324-4FA1-93D6-45610D107D9C}"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226119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87CBE3-6324-4FA1-93D6-45610D107D9C}" type="datetimeFigureOut">
              <a:rPr lang="en-GB" smtClean="0"/>
              <a:t>13/09/2023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2122145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87CBE3-6324-4FA1-93D6-45610D107D9C}" type="datetimeFigureOut">
              <a:rPr lang="en-GB" smtClean="0"/>
              <a:t>13/09/2023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2556823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7CBE3-6324-4FA1-93D6-45610D107D9C}" type="datetimeFigureOut">
              <a:rPr lang="en-GB" smtClean="0"/>
              <a:t>13/09/2023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964167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87CBE3-6324-4FA1-93D6-45610D107D9C}"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419779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87CBE3-6324-4FA1-93D6-45610D107D9C}"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E96CB4-F38A-4C34-A802-015FF0752FF2}" type="slidenum">
              <a:rPr lang="en-GB" smtClean="0"/>
              <a:t>‹#›</a:t>
            </a:fld>
            <a:endParaRPr lang="en-GB"/>
          </a:p>
        </p:txBody>
      </p:sp>
    </p:spTree>
    <p:extLst>
      <p:ext uri="{BB962C8B-B14F-4D97-AF65-F5344CB8AC3E}">
        <p14:creationId xmlns:p14="http://schemas.microsoft.com/office/powerpoint/2010/main" val="511390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7CBE3-6324-4FA1-93D6-45610D107D9C}" type="datetimeFigureOut">
              <a:rPr lang="en-GB" smtClean="0"/>
              <a:t>13/09/2023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96CB4-F38A-4C34-A802-015FF0752FF2}" type="slidenum">
              <a:rPr lang="en-GB" smtClean="0"/>
              <a:t>‹#›</a:t>
            </a:fld>
            <a:endParaRPr lang="en-GB"/>
          </a:p>
        </p:txBody>
      </p:sp>
    </p:spTree>
    <p:extLst>
      <p:ext uri="{BB962C8B-B14F-4D97-AF65-F5344CB8AC3E}">
        <p14:creationId xmlns:p14="http://schemas.microsoft.com/office/powerpoint/2010/main" val="1860550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4379" y="-382"/>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47143" y="0"/>
            <a:ext cx="10341428" cy="1956280"/>
          </a:xfrm>
        </p:spPr>
        <p:txBody>
          <a:bodyPr/>
          <a:lstStyle/>
          <a:p>
            <a:r>
              <a:rPr lang="en-US" b="1">
                <a:solidFill>
                  <a:schemeClr val="accent1"/>
                </a:solidFill>
                <a:cs typeface="Calibri Light" panose="020F0302020204030204"/>
              </a:rPr>
              <a:t>Welcome to Heronshaw School </a:t>
            </a:r>
            <a:endParaRPr lang="en-GB" b="1">
              <a:solidFill>
                <a:schemeClr val="accent1"/>
              </a:solidFill>
              <a:cs typeface="Calibri Light" panose="020F0302020204030204"/>
            </a:endParaRPr>
          </a:p>
        </p:txBody>
      </p:sp>
      <p:sp>
        <p:nvSpPr>
          <p:cNvPr id="5" name="Isosceles Triangle 4"/>
          <p:cNvSpPr/>
          <p:nvPr/>
        </p:nvSpPr>
        <p:spPr>
          <a:xfrm rot="5400000" flipH="1">
            <a:off x="4881154" y="-452848"/>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838" y="5937433"/>
            <a:ext cx="2125336" cy="792973"/>
          </a:xfrm>
          <a:prstGeom prst="rect">
            <a:avLst/>
          </a:prstGeom>
        </p:spPr>
      </p:pic>
      <p:pic>
        <p:nvPicPr>
          <p:cNvPr id="6" name="Picture 6" descr="A picture containing icon&#10;&#10;Description automatically generated">
            <a:extLst>
              <a:ext uri="{FF2B5EF4-FFF2-40B4-BE49-F238E27FC236}">
                <a16:creationId xmlns:a16="http://schemas.microsoft.com/office/drawing/2014/main" id="{8EEB8782-2AEC-4131-98B9-E57B7D80CF6E}"/>
              </a:ext>
            </a:extLst>
          </p:cNvPr>
          <p:cNvPicPr>
            <a:picLocks noChangeAspect="1"/>
          </p:cNvPicPr>
          <p:nvPr/>
        </p:nvPicPr>
        <p:blipFill>
          <a:blip r:embed="rId4"/>
          <a:stretch>
            <a:fillRect/>
          </a:stretch>
        </p:blipFill>
        <p:spPr>
          <a:xfrm>
            <a:off x="1259456" y="5936900"/>
            <a:ext cx="2743200" cy="792653"/>
          </a:xfrm>
          <a:prstGeom prst="rect">
            <a:avLst/>
          </a:prstGeom>
        </p:spPr>
      </p:pic>
      <p:pic>
        <p:nvPicPr>
          <p:cNvPr id="1026" name="Picture 2"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899" y="2133595"/>
            <a:ext cx="6229764" cy="207658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2119430" y="3988326"/>
            <a:ext cx="10341428" cy="19562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solidFill>
                  <a:schemeClr val="accent1">
                    <a:lumMod val="50000"/>
                  </a:schemeClr>
                </a:solidFill>
                <a:cs typeface="Calibri Light" panose="020F0302020204030204"/>
              </a:rPr>
              <a:t>Inspire-Grow-Achieve</a:t>
            </a:r>
            <a:endParaRPr lang="en-GB" sz="2800">
              <a:solidFill>
                <a:schemeClr val="accent1">
                  <a:lumMod val="50000"/>
                </a:schemeClr>
              </a:solidFill>
              <a:cs typeface="Calibri Light" panose="020F0302020204030204"/>
            </a:endParaRPr>
          </a:p>
        </p:txBody>
      </p:sp>
      <p:pic>
        <p:nvPicPr>
          <p:cNvPr id="3" name="Picture 2" descr="A child reaching out to grab a toy&#10;&#10;Description automatically generated">
            <a:extLst>
              <a:ext uri="{FF2B5EF4-FFF2-40B4-BE49-F238E27FC236}">
                <a16:creationId xmlns:a16="http://schemas.microsoft.com/office/drawing/2014/main" id="{B65E9755-E391-968D-9662-2E06FA74FF6C}"/>
              </a:ext>
            </a:extLst>
          </p:cNvPr>
          <p:cNvPicPr>
            <a:picLocks noChangeAspect="1"/>
          </p:cNvPicPr>
          <p:nvPr/>
        </p:nvPicPr>
        <p:blipFill>
          <a:blip r:embed="rId6"/>
          <a:stretch>
            <a:fillRect/>
          </a:stretch>
        </p:blipFill>
        <p:spPr>
          <a:xfrm>
            <a:off x="8607480" y="2334883"/>
            <a:ext cx="2740815" cy="4114800"/>
          </a:xfrm>
          <a:prstGeom prst="rect">
            <a:avLst/>
          </a:prstGeom>
        </p:spPr>
      </p:pic>
    </p:spTree>
    <p:extLst>
      <p:ext uri="{BB962C8B-B14F-4D97-AF65-F5344CB8AC3E}">
        <p14:creationId xmlns:p14="http://schemas.microsoft.com/office/powerpoint/2010/main" val="225614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2082784" y="-1137953"/>
            <a:ext cx="9144000" cy="2387600"/>
          </a:xfrm>
        </p:spPr>
        <p:txBody>
          <a:bodyPr/>
          <a:lstStyle/>
          <a:p>
            <a:r>
              <a:rPr lang="en-US"/>
              <a:t>KS1 </a:t>
            </a:r>
            <a:r>
              <a:rPr lang="en-US" err="1"/>
              <a:t>Maths</a:t>
            </a:r>
            <a:endParaRPr lang="en-GB"/>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0E108614-72CF-42F2-B932-B2FA50FCDF30}"/>
              </a:ext>
            </a:extLst>
          </p:cNvPr>
          <p:cNvSpPr txBox="1"/>
          <p:nvPr/>
        </p:nvSpPr>
        <p:spPr>
          <a:xfrm>
            <a:off x="5040702" y="171953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p:txBody>
      </p:sp>
      <p:sp>
        <p:nvSpPr>
          <p:cNvPr id="7" name="TextBox 6">
            <a:extLst>
              <a:ext uri="{FF2B5EF4-FFF2-40B4-BE49-F238E27FC236}">
                <a16:creationId xmlns:a16="http://schemas.microsoft.com/office/drawing/2014/main" id="{1C016ADF-B74C-4098-82A6-5F2ECF2C10D0}"/>
              </a:ext>
            </a:extLst>
          </p:cNvPr>
          <p:cNvSpPr txBox="1"/>
          <p:nvPr/>
        </p:nvSpPr>
        <p:spPr>
          <a:xfrm>
            <a:off x="4464709" y="3400784"/>
            <a:ext cx="3778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cs typeface="Calibri"/>
            </a:endParaRPr>
          </a:p>
        </p:txBody>
      </p:sp>
      <p:sp>
        <p:nvSpPr>
          <p:cNvPr id="12" name="TextBox 11">
            <a:extLst>
              <a:ext uri="{FF2B5EF4-FFF2-40B4-BE49-F238E27FC236}">
                <a16:creationId xmlns:a16="http://schemas.microsoft.com/office/drawing/2014/main" id="{7F6813D2-8CBB-4EA3-8932-A55576CAE121}"/>
              </a:ext>
            </a:extLst>
          </p:cNvPr>
          <p:cNvSpPr txBox="1"/>
          <p:nvPr/>
        </p:nvSpPr>
        <p:spPr>
          <a:xfrm>
            <a:off x="2533105" y="1046672"/>
            <a:ext cx="8580407" cy="6170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entury Gothic" panose="020B0502020202020204" pitchFamily="34" charset="0"/>
                <a:ea typeface="+mn-lt"/>
                <a:cs typeface="+mn-lt"/>
              </a:rPr>
              <a:t>Here at </a:t>
            </a:r>
            <a:r>
              <a:rPr lang="en-US" sz="2000" err="1">
                <a:latin typeface="Century Gothic" panose="020B0502020202020204" pitchFamily="34" charset="0"/>
                <a:ea typeface="+mn-lt"/>
                <a:cs typeface="+mn-lt"/>
              </a:rPr>
              <a:t>Heronshaw</a:t>
            </a:r>
            <a:r>
              <a:rPr lang="en-US" sz="2000">
                <a:latin typeface="Century Gothic" panose="020B0502020202020204" pitchFamily="34" charset="0"/>
                <a:ea typeface="+mn-lt"/>
                <a:cs typeface="+mn-lt"/>
              </a:rPr>
              <a:t> we follow a mastery approach to teaching </a:t>
            </a:r>
            <a:r>
              <a:rPr lang="en-US" sz="2000" err="1">
                <a:latin typeface="Century Gothic" panose="020B0502020202020204" pitchFamily="34" charset="0"/>
                <a:ea typeface="+mn-lt"/>
                <a:cs typeface="+mn-lt"/>
              </a:rPr>
              <a:t>maths</a:t>
            </a:r>
            <a:r>
              <a:rPr lang="en-US" sz="2000">
                <a:latin typeface="Century Gothic" panose="020B0502020202020204" pitchFamily="34" charset="0"/>
                <a:ea typeface="+mn-lt"/>
                <a:cs typeface="+mn-lt"/>
              </a:rPr>
              <a:t>.   </a:t>
            </a:r>
            <a:endParaRPr lang="en-US">
              <a:latin typeface="Century Gothic" panose="020B0502020202020204" pitchFamily="34" charset="0"/>
            </a:endParaRPr>
          </a:p>
          <a:p>
            <a:pPr algn="ctr"/>
            <a:r>
              <a:rPr lang="en-US" sz="2000">
                <a:latin typeface="Century Gothic" panose="020B0502020202020204" pitchFamily="34" charset="0"/>
                <a:ea typeface="+mn-lt"/>
                <a:cs typeface="+mn-lt"/>
              </a:rPr>
              <a:t>  </a:t>
            </a:r>
            <a:endParaRPr lang="en-US">
              <a:latin typeface="Century Gothic" panose="020B0502020202020204" pitchFamily="34" charset="0"/>
            </a:endParaRPr>
          </a:p>
          <a:p>
            <a:pPr algn="ctr"/>
            <a:r>
              <a:rPr lang="en-US" sz="2000" err="1">
                <a:latin typeface="Century Gothic" panose="020B0502020202020204" pitchFamily="34" charset="0"/>
                <a:ea typeface="+mn-lt"/>
                <a:cs typeface="+mn-lt"/>
              </a:rPr>
              <a:t>Maths</a:t>
            </a:r>
            <a:r>
              <a:rPr lang="en-US" sz="2000">
                <a:latin typeface="Century Gothic" panose="020B0502020202020204" pitchFamily="34" charset="0"/>
                <a:ea typeface="+mn-lt"/>
                <a:cs typeface="+mn-lt"/>
              </a:rPr>
              <a:t> mastery is a teaching and learning approach that aims for pupils to develop deep understanding of </a:t>
            </a:r>
            <a:r>
              <a:rPr lang="en-US" sz="2000" err="1">
                <a:latin typeface="Century Gothic" panose="020B0502020202020204" pitchFamily="34" charset="0"/>
                <a:ea typeface="+mn-lt"/>
                <a:cs typeface="+mn-lt"/>
              </a:rPr>
              <a:t>maths</a:t>
            </a:r>
            <a:r>
              <a:rPr lang="en-US" sz="2000">
                <a:latin typeface="Century Gothic" panose="020B0502020202020204" pitchFamily="34" charset="0"/>
                <a:ea typeface="+mn-lt"/>
                <a:cs typeface="+mn-lt"/>
              </a:rPr>
              <a:t> rather than being able to </a:t>
            </a:r>
            <a:r>
              <a:rPr lang="en-US" sz="2000" err="1">
                <a:latin typeface="Century Gothic" panose="020B0502020202020204" pitchFamily="34" charset="0"/>
                <a:ea typeface="+mn-lt"/>
                <a:cs typeface="+mn-lt"/>
              </a:rPr>
              <a:t>memorise</a:t>
            </a:r>
            <a:r>
              <a:rPr lang="en-US" sz="2000">
                <a:latin typeface="Century Gothic" panose="020B0502020202020204" pitchFamily="34" charset="0"/>
                <a:ea typeface="+mn-lt"/>
                <a:cs typeface="+mn-lt"/>
              </a:rPr>
              <a:t> ways of solving equations.   </a:t>
            </a:r>
            <a:endParaRPr lang="en-US">
              <a:latin typeface="Century Gothic" panose="020B0502020202020204" pitchFamily="34" charset="0"/>
            </a:endParaRPr>
          </a:p>
          <a:p>
            <a:pPr algn="ctr"/>
            <a:r>
              <a:rPr lang="en-US" sz="2000">
                <a:latin typeface="Century Gothic" panose="020B0502020202020204" pitchFamily="34" charset="0"/>
                <a:ea typeface="+mn-lt"/>
                <a:cs typeface="+mn-lt"/>
              </a:rPr>
              <a:t>  </a:t>
            </a:r>
            <a:endParaRPr lang="en-US">
              <a:latin typeface="Century Gothic" panose="020B0502020202020204" pitchFamily="34" charset="0"/>
            </a:endParaRPr>
          </a:p>
          <a:p>
            <a:pPr algn="ctr"/>
            <a:r>
              <a:rPr lang="en-US" sz="2000">
                <a:latin typeface="Century Gothic" panose="020B0502020202020204" pitchFamily="34" charset="0"/>
                <a:ea typeface="+mn-lt"/>
                <a:cs typeface="+mn-lt"/>
              </a:rPr>
              <a:t>The end goal and expectation is for all pupils to have acquired the fundamental facts and concepts of </a:t>
            </a:r>
            <a:r>
              <a:rPr lang="en-US" sz="2000" err="1">
                <a:latin typeface="Century Gothic" panose="020B0502020202020204" pitchFamily="34" charset="0"/>
                <a:ea typeface="+mn-lt"/>
                <a:cs typeface="+mn-lt"/>
              </a:rPr>
              <a:t>maths</a:t>
            </a:r>
            <a:r>
              <a:rPr lang="en-US" sz="2000">
                <a:latin typeface="Century Gothic" panose="020B0502020202020204" pitchFamily="34" charset="0"/>
                <a:ea typeface="+mn-lt"/>
                <a:cs typeface="+mn-lt"/>
              </a:rPr>
              <a:t> through building a whole new culture of deep understanding , confidence and competence in </a:t>
            </a:r>
            <a:r>
              <a:rPr lang="en-US" sz="2000" err="1">
                <a:latin typeface="Century Gothic" panose="020B0502020202020204" pitchFamily="34" charset="0"/>
                <a:ea typeface="+mn-lt"/>
                <a:cs typeface="+mn-lt"/>
              </a:rPr>
              <a:t>maths</a:t>
            </a:r>
            <a:r>
              <a:rPr lang="en-US" sz="2000">
                <a:latin typeface="Century Gothic" panose="020B0502020202020204" pitchFamily="34" charset="0"/>
                <a:ea typeface="+mn-lt"/>
                <a:cs typeface="+mn-lt"/>
              </a:rPr>
              <a:t>. </a:t>
            </a:r>
            <a:endParaRPr lang="en-US">
              <a:latin typeface="Century Gothic" panose="020B0502020202020204" pitchFamily="34" charset="0"/>
            </a:endParaRPr>
          </a:p>
          <a:p>
            <a:pPr algn="ctr"/>
            <a:r>
              <a:rPr lang="en-US" sz="2000">
                <a:latin typeface="Century Gothic" panose="020B0502020202020204" pitchFamily="34" charset="0"/>
                <a:ea typeface="+mn-lt"/>
                <a:cs typeface="+mn-lt"/>
              </a:rPr>
              <a:t>  </a:t>
            </a:r>
            <a:endParaRPr lang="en-US">
              <a:latin typeface="Century Gothic" panose="020B0502020202020204" pitchFamily="34" charset="0"/>
            </a:endParaRPr>
          </a:p>
          <a:p>
            <a:pPr algn="ctr"/>
            <a:r>
              <a:rPr lang="en-US" sz="2000">
                <a:latin typeface="Century Gothic" panose="020B0502020202020204" pitchFamily="34" charset="0"/>
                <a:ea typeface="+mn-lt"/>
                <a:cs typeface="+mn-lt"/>
              </a:rPr>
              <a:t> We do not move through stages of learning before we have mastered a subject.   </a:t>
            </a:r>
            <a:endParaRPr lang="en-US">
              <a:latin typeface="Century Gothic" panose="020B0502020202020204" pitchFamily="34" charset="0"/>
            </a:endParaRPr>
          </a:p>
          <a:p>
            <a:pPr algn="ctr"/>
            <a:endParaRPr lang="en-US" sz="2000">
              <a:latin typeface="Century Gothic" panose="020B0502020202020204" pitchFamily="34" charset="0"/>
              <a:ea typeface="+mn-lt"/>
              <a:cs typeface="+mn-lt"/>
            </a:endParaRPr>
          </a:p>
          <a:p>
            <a:pPr algn="ctr"/>
            <a:r>
              <a:rPr lang="en-US" sz="2000">
                <a:latin typeface="Century Gothic" panose="020B0502020202020204" pitchFamily="34" charset="0"/>
                <a:ea typeface="+mn-lt"/>
                <a:cs typeface="+mn-lt"/>
              </a:rPr>
              <a:t>Mastery of a mathematical concept means a child can use their knowledge of the concept to solve unfamiliar word problems, and undertake complex reasoning, using the appropriate mathematical vocabulary.</a:t>
            </a:r>
            <a:endParaRPr lang="en-US">
              <a:latin typeface="Century Gothic" panose="020B0502020202020204" pitchFamily="34" charset="0"/>
            </a:endParaRPr>
          </a:p>
          <a:p>
            <a:endParaRPr lang="en-US" sz="1500">
              <a:solidFill>
                <a:srgbClr val="0C1F32"/>
              </a:solidFill>
              <a:latin typeface="Nunito"/>
            </a:endParaRPr>
          </a:p>
        </p:txBody>
      </p:sp>
    </p:spTree>
    <p:extLst>
      <p:ext uri="{BB962C8B-B14F-4D97-AF65-F5344CB8AC3E}">
        <p14:creationId xmlns:p14="http://schemas.microsoft.com/office/powerpoint/2010/main" val="867120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1119501" y="1564990"/>
            <a:ext cx="8123208" cy="1481827"/>
          </a:xfrm>
        </p:spPr>
        <p:txBody>
          <a:bodyPr>
            <a:normAutofit/>
          </a:bodyPr>
          <a:lstStyle/>
          <a:p>
            <a:pPr algn="l">
              <a:lnSpc>
                <a:spcPct val="100000"/>
              </a:lnSpc>
              <a:spcBef>
                <a:spcPts val="0"/>
              </a:spcBef>
            </a:pPr>
            <a:endParaRPr lang="en-US">
              <a:ea typeface="+mj-lt"/>
              <a:cs typeface="+mj-lt"/>
            </a:endParaRPr>
          </a:p>
          <a:p>
            <a:endParaRPr lang="en-US">
              <a:cs typeface="Calibri Light"/>
            </a:endParaRPr>
          </a:p>
        </p:txBody>
      </p:sp>
      <p:sp>
        <p:nvSpPr>
          <p:cNvPr id="11" name="TextBox 10"/>
          <p:cNvSpPr txBox="1"/>
          <p:nvPr/>
        </p:nvSpPr>
        <p:spPr>
          <a:xfrm>
            <a:off x="2410419" y="257309"/>
            <a:ext cx="9515726" cy="2246769"/>
          </a:xfrm>
          <a:prstGeom prst="rect">
            <a:avLst/>
          </a:prstGeom>
          <a:noFill/>
        </p:spPr>
        <p:txBody>
          <a:bodyPr wrap="square" lIns="91440" tIns="45720" rIns="91440" bIns="45720" rtlCol="0" anchor="t">
            <a:spAutoFit/>
          </a:bodyPr>
          <a:lstStyle/>
          <a:p>
            <a:pPr algn="ctr"/>
            <a:r>
              <a:rPr lang="en-US" sz="2000" b="1">
                <a:latin typeface="Century Gothic"/>
                <a:ea typeface="+mn-lt"/>
                <a:cs typeface="+mn-lt"/>
              </a:rPr>
              <a:t>What does </a:t>
            </a:r>
            <a:r>
              <a:rPr lang="en-US" sz="2000" b="1" err="1">
                <a:latin typeface="Century Gothic"/>
                <a:ea typeface="+mn-lt"/>
                <a:cs typeface="+mn-lt"/>
              </a:rPr>
              <a:t>maths</a:t>
            </a:r>
            <a:r>
              <a:rPr lang="en-US" sz="2000" b="1">
                <a:latin typeface="Century Gothic"/>
                <a:ea typeface="+mn-lt"/>
                <a:cs typeface="+mn-lt"/>
              </a:rPr>
              <a:t> look like in KS1?</a:t>
            </a:r>
            <a:r>
              <a:rPr lang="en-US" sz="2000">
                <a:latin typeface="Century Gothic"/>
                <a:ea typeface="+mn-lt"/>
                <a:cs typeface="+mn-lt"/>
              </a:rPr>
              <a:t> </a:t>
            </a:r>
            <a:br>
              <a:rPr lang="en-US" sz="2000">
                <a:latin typeface="Century Gothic"/>
                <a:ea typeface="+mn-lt"/>
                <a:cs typeface="+mn-lt"/>
              </a:rPr>
            </a:br>
            <a:r>
              <a:rPr lang="en-US" sz="2000">
                <a:latin typeface="Century Gothic"/>
                <a:ea typeface="+mn-lt"/>
                <a:cs typeface="+mn-lt"/>
              </a:rPr>
              <a:t>We follow this approach with support from the </a:t>
            </a:r>
            <a:r>
              <a:rPr lang="en-US" sz="2000" err="1">
                <a:latin typeface="Century Gothic"/>
                <a:ea typeface="+mn-lt"/>
                <a:cs typeface="+mn-lt"/>
              </a:rPr>
              <a:t>Whiterose</a:t>
            </a:r>
            <a:r>
              <a:rPr lang="en-US" sz="2000">
                <a:latin typeface="Century Gothic"/>
                <a:ea typeface="+mn-lt"/>
                <a:cs typeface="+mn-lt"/>
              </a:rPr>
              <a:t> scheme of work alongside the guidelines from the government ready </a:t>
            </a:r>
            <a:r>
              <a:rPr lang="en-US" sz="2000">
                <a:solidFill>
                  <a:srgbClr val="0C1F32"/>
                </a:solidFill>
                <a:latin typeface="Century Gothic"/>
                <a:cs typeface="Calibri Light"/>
              </a:rPr>
              <a:t>to progression documents. </a:t>
            </a:r>
            <a:endParaRPr lang="en-US" sz="2000">
              <a:solidFill>
                <a:srgbClr val="000000"/>
              </a:solidFill>
              <a:latin typeface="Century Gothic"/>
              <a:cs typeface="Calibri"/>
            </a:endParaRPr>
          </a:p>
          <a:p>
            <a:pPr algn="ctr"/>
            <a:r>
              <a:rPr lang="en-US" sz="2000">
                <a:solidFill>
                  <a:srgbClr val="0C1F32"/>
                </a:solidFill>
                <a:latin typeface="Century Gothic"/>
                <a:cs typeface="Calibri Light"/>
              </a:rPr>
              <a:t>We have used the </a:t>
            </a:r>
            <a:r>
              <a:rPr lang="en-US" sz="2000" err="1">
                <a:solidFill>
                  <a:srgbClr val="0C1F32"/>
                </a:solidFill>
                <a:latin typeface="Century Gothic"/>
                <a:cs typeface="Calibri Light"/>
              </a:rPr>
              <a:t>Whiterose</a:t>
            </a:r>
            <a:r>
              <a:rPr lang="en-US" sz="2000">
                <a:solidFill>
                  <a:srgbClr val="0C1F32"/>
                </a:solidFill>
                <a:latin typeface="Century Gothic"/>
                <a:cs typeface="Calibri Light"/>
              </a:rPr>
              <a:t> medium term planning with the steps to progress document to create a bespoke schemes of learning for our children.</a:t>
            </a:r>
            <a:endParaRPr lang="en-US" sz="2000">
              <a:latin typeface="Century Gothic"/>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0E108614-72CF-42F2-B932-B2FA50FCDF30}"/>
              </a:ext>
            </a:extLst>
          </p:cNvPr>
          <p:cNvSpPr txBox="1"/>
          <p:nvPr/>
        </p:nvSpPr>
        <p:spPr>
          <a:xfrm>
            <a:off x="5040702" y="171953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p:txBody>
      </p:sp>
      <p:sp>
        <p:nvSpPr>
          <p:cNvPr id="7" name="TextBox 6">
            <a:extLst>
              <a:ext uri="{FF2B5EF4-FFF2-40B4-BE49-F238E27FC236}">
                <a16:creationId xmlns:a16="http://schemas.microsoft.com/office/drawing/2014/main" id="{1C016ADF-B74C-4098-82A6-5F2ECF2C10D0}"/>
              </a:ext>
            </a:extLst>
          </p:cNvPr>
          <p:cNvSpPr txBox="1"/>
          <p:nvPr/>
        </p:nvSpPr>
        <p:spPr>
          <a:xfrm>
            <a:off x="4464709" y="3400784"/>
            <a:ext cx="3778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cs typeface="Calibri"/>
            </a:endParaRPr>
          </a:p>
        </p:txBody>
      </p:sp>
      <p:pic>
        <p:nvPicPr>
          <p:cNvPr id="9" name="Picture 9" descr="Text&#10;&#10;Description automatically generated">
            <a:extLst>
              <a:ext uri="{FF2B5EF4-FFF2-40B4-BE49-F238E27FC236}">
                <a16:creationId xmlns:a16="http://schemas.microsoft.com/office/drawing/2014/main" id="{B6FE0330-4D7B-4CDA-A25A-6D6ECB2490DB}"/>
              </a:ext>
            </a:extLst>
          </p:cNvPr>
          <p:cNvPicPr>
            <a:picLocks noChangeAspect="1"/>
          </p:cNvPicPr>
          <p:nvPr/>
        </p:nvPicPr>
        <p:blipFill>
          <a:blip r:embed="rId3"/>
          <a:stretch>
            <a:fillRect/>
          </a:stretch>
        </p:blipFill>
        <p:spPr>
          <a:xfrm>
            <a:off x="7280694" y="2435885"/>
            <a:ext cx="4410973" cy="4425350"/>
          </a:xfrm>
          <a:prstGeom prst="rect">
            <a:avLst/>
          </a:prstGeom>
        </p:spPr>
      </p:pic>
      <p:pic>
        <p:nvPicPr>
          <p:cNvPr id="12" name="Picture 13" descr="Chart, treemap chart&#10;&#10;Description automatically generated">
            <a:extLst>
              <a:ext uri="{FF2B5EF4-FFF2-40B4-BE49-F238E27FC236}">
                <a16:creationId xmlns:a16="http://schemas.microsoft.com/office/drawing/2014/main" id="{B6257655-AB55-75DE-A6DE-C541773879FD}"/>
              </a:ext>
            </a:extLst>
          </p:cNvPr>
          <p:cNvPicPr>
            <a:picLocks noChangeAspect="1"/>
          </p:cNvPicPr>
          <p:nvPr/>
        </p:nvPicPr>
        <p:blipFill>
          <a:blip r:embed="rId4"/>
          <a:stretch>
            <a:fillRect/>
          </a:stretch>
        </p:blipFill>
        <p:spPr>
          <a:xfrm>
            <a:off x="828675" y="2655170"/>
            <a:ext cx="6096000" cy="4014636"/>
          </a:xfrm>
          <a:prstGeom prst="rect">
            <a:avLst/>
          </a:prstGeom>
        </p:spPr>
      </p:pic>
    </p:spTree>
    <p:extLst>
      <p:ext uri="{BB962C8B-B14F-4D97-AF65-F5344CB8AC3E}">
        <p14:creationId xmlns:p14="http://schemas.microsoft.com/office/powerpoint/2010/main" val="3442964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0E108614-72CF-42F2-B932-B2FA50FCDF30}"/>
              </a:ext>
            </a:extLst>
          </p:cNvPr>
          <p:cNvSpPr txBox="1"/>
          <p:nvPr/>
        </p:nvSpPr>
        <p:spPr>
          <a:xfrm>
            <a:off x="5040702" y="171953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p:txBody>
      </p:sp>
      <p:sp>
        <p:nvSpPr>
          <p:cNvPr id="7" name="TextBox 6">
            <a:extLst>
              <a:ext uri="{FF2B5EF4-FFF2-40B4-BE49-F238E27FC236}">
                <a16:creationId xmlns:a16="http://schemas.microsoft.com/office/drawing/2014/main" id="{1C016ADF-B74C-4098-82A6-5F2ECF2C10D0}"/>
              </a:ext>
            </a:extLst>
          </p:cNvPr>
          <p:cNvSpPr txBox="1"/>
          <p:nvPr/>
        </p:nvSpPr>
        <p:spPr>
          <a:xfrm>
            <a:off x="4464709" y="3400784"/>
            <a:ext cx="3778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cs typeface="Calibri"/>
            </a:endParaRPr>
          </a:p>
        </p:txBody>
      </p:sp>
      <p:pic>
        <p:nvPicPr>
          <p:cNvPr id="2" name="Picture 6" descr="Diagram&#10;&#10;Description automatically generated">
            <a:extLst>
              <a:ext uri="{FF2B5EF4-FFF2-40B4-BE49-F238E27FC236}">
                <a16:creationId xmlns:a16="http://schemas.microsoft.com/office/drawing/2014/main" id="{2BEB0BF7-27D2-3192-A55D-7F4F1CD79DCF}"/>
              </a:ext>
            </a:extLst>
          </p:cNvPr>
          <p:cNvPicPr>
            <a:picLocks noChangeAspect="1"/>
          </p:cNvPicPr>
          <p:nvPr/>
        </p:nvPicPr>
        <p:blipFill>
          <a:blip r:embed="rId3"/>
          <a:stretch>
            <a:fillRect/>
          </a:stretch>
        </p:blipFill>
        <p:spPr>
          <a:xfrm>
            <a:off x="1017639" y="172903"/>
            <a:ext cx="9412236" cy="6535130"/>
          </a:xfrm>
          <a:prstGeom prst="rect">
            <a:avLst/>
          </a:prstGeom>
        </p:spPr>
      </p:pic>
    </p:spTree>
    <p:extLst>
      <p:ext uri="{BB962C8B-B14F-4D97-AF65-F5344CB8AC3E}">
        <p14:creationId xmlns:p14="http://schemas.microsoft.com/office/powerpoint/2010/main" val="3215362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1838309" y="-1195103"/>
            <a:ext cx="10525125" cy="2387600"/>
          </a:xfrm>
        </p:spPr>
        <p:txBody>
          <a:bodyPr>
            <a:normAutofit/>
          </a:bodyPr>
          <a:lstStyle/>
          <a:p>
            <a:r>
              <a:rPr lang="en-US" sz="5400">
                <a:ea typeface="+mj-lt"/>
                <a:cs typeface="+mj-lt"/>
              </a:rPr>
              <a:t>Children will be taught through:</a:t>
            </a:r>
            <a:r>
              <a:rPr lang="en-US">
                <a:ea typeface="+mj-lt"/>
                <a:cs typeface="+mj-lt"/>
              </a:rPr>
              <a:t> </a:t>
            </a:r>
            <a:endParaRPr lang="en-US"/>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78E42C1E-5BF5-4162-AEE4-59CA27EA87A3}"/>
              </a:ext>
            </a:extLst>
          </p:cNvPr>
          <p:cNvSpPr txBox="1"/>
          <p:nvPr/>
        </p:nvSpPr>
        <p:spPr>
          <a:xfrm>
            <a:off x="2554677" y="824182"/>
            <a:ext cx="962025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pPr algn="just"/>
            <a:r>
              <a:rPr lang="en-US">
                <a:ea typeface="+mn-lt"/>
                <a:cs typeface="+mn-lt"/>
              </a:rPr>
              <a:t>  </a:t>
            </a:r>
            <a:endParaRPr lang="en-US" sz="2400">
              <a:ea typeface="Calibri"/>
              <a:cs typeface="Calibri"/>
            </a:endParaRPr>
          </a:p>
          <a:p>
            <a:pPr marL="285750" indent="-285750" algn="just">
              <a:buFont typeface="Arial"/>
              <a:buChar char="•"/>
            </a:pPr>
            <a:r>
              <a:rPr lang="en-US" sz="2400">
                <a:ea typeface="+mn-lt"/>
                <a:cs typeface="+mn-lt"/>
              </a:rPr>
              <a:t>Direct instruction </a:t>
            </a:r>
            <a:endParaRPr lang="en-US" sz="2400">
              <a:ea typeface="Calibri"/>
              <a:cs typeface="Calibri"/>
            </a:endParaRPr>
          </a:p>
          <a:p>
            <a:pPr marL="285750" indent="-285750" algn="just">
              <a:buFont typeface="Arial"/>
              <a:buChar char="•"/>
            </a:pPr>
            <a:r>
              <a:rPr lang="en-US" sz="2400">
                <a:ea typeface="+mn-lt"/>
                <a:cs typeface="+mn-lt"/>
              </a:rPr>
              <a:t>Using relevant real-life examples and mathematical models and </a:t>
            </a:r>
          </a:p>
          <a:p>
            <a:pPr marL="285750" indent="-285750" algn="just">
              <a:buFont typeface="Arial"/>
              <a:buChar char="•"/>
            </a:pPr>
            <a:r>
              <a:rPr lang="en-US" sz="2400">
                <a:ea typeface="+mn-lt"/>
                <a:cs typeface="+mn-lt"/>
              </a:rPr>
              <a:t>images to develop secure conceptual understanding.</a:t>
            </a:r>
            <a:endParaRPr lang="en-US" sz="2400">
              <a:ea typeface="Calibri"/>
              <a:cs typeface="Calibri"/>
            </a:endParaRPr>
          </a:p>
          <a:p>
            <a:pPr marL="285750" indent="-285750" algn="just">
              <a:buFont typeface="Arial"/>
              <a:buChar char="•"/>
            </a:pPr>
            <a:r>
              <a:rPr lang="en-US" sz="2400">
                <a:ea typeface="+mn-lt"/>
                <a:cs typeface="+mn-lt"/>
              </a:rPr>
              <a:t>Practical activity, exploration and discussion.</a:t>
            </a:r>
            <a:endParaRPr lang="en-US" sz="2400">
              <a:ea typeface="Calibri"/>
              <a:cs typeface="Calibri"/>
            </a:endParaRPr>
          </a:p>
          <a:p>
            <a:pPr marL="285750" indent="-285750" algn="just">
              <a:buFont typeface="Arial"/>
              <a:buChar char="•"/>
            </a:pPr>
            <a:r>
              <a:rPr lang="en-US" sz="2400">
                <a:ea typeface="+mn-lt"/>
                <a:cs typeface="+mn-lt"/>
              </a:rPr>
              <a:t>Using mathematical ideas </a:t>
            </a:r>
          </a:p>
          <a:p>
            <a:pPr marL="285750" indent="-285750" algn="just">
              <a:buFont typeface="Arial"/>
              <a:buChar char="•"/>
            </a:pPr>
            <a:r>
              <a:rPr lang="en-US" sz="2400">
                <a:ea typeface="+mn-lt"/>
                <a:cs typeface="+mn-lt"/>
              </a:rPr>
              <a:t>Quality questioning and supported discussion</a:t>
            </a:r>
            <a:endParaRPr lang="en-US" sz="2400">
              <a:ea typeface="Calibri"/>
              <a:cs typeface="Calibri"/>
            </a:endParaRPr>
          </a:p>
          <a:p>
            <a:pPr marL="285750" indent="-285750" algn="just">
              <a:buFont typeface="Arial"/>
              <a:buChar char="•"/>
            </a:pPr>
            <a:r>
              <a:rPr lang="en-US" sz="2400">
                <a:ea typeface="+mn-lt"/>
                <a:cs typeface="+mn-lt"/>
              </a:rPr>
              <a:t>Carefully designed variation </a:t>
            </a:r>
            <a:endParaRPr lang="en-US" sz="2400">
              <a:ea typeface="Calibri"/>
              <a:cs typeface="Calibri"/>
            </a:endParaRPr>
          </a:p>
          <a:p>
            <a:pPr marL="285750" indent="-285750" algn="just">
              <a:buFont typeface="Arial"/>
              <a:buChar char="•"/>
            </a:pPr>
            <a:r>
              <a:rPr lang="en-US" sz="2400">
                <a:ea typeface="+mn-lt"/>
                <a:cs typeface="+mn-lt"/>
              </a:rPr>
              <a:t>A school-agreed calculation policy. </a:t>
            </a:r>
            <a:endParaRPr lang="en-US" sz="2400">
              <a:ea typeface="Calibri"/>
              <a:cs typeface="Calibri"/>
            </a:endParaRPr>
          </a:p>
          <a:p>
            <a:pPr marL="285750" indent="-285750" algn="just">
              <a:buFont typeface="Arial"/>
              <a:buChar char="•"/>
            </a:pPr>
            <a:r>
              <a:rPr lang="en-US" sz="2400">
                <a:ea typeface="+mn-lt"/>
                <a:cs typeface="+mn-lt"/>
              </a:rPr>
              <a:t>Using a robust assessment system</a:t>
            </a:r>
            <a:endParaRPr lang="en-US" sz="2400"/>
          </a:p>
          <a:p>
            <a:r>
              <a:rPr lang="en-US">
                <a:ea typeface="+mn-lt"/>
                <a:cs typeface="+mn-lt"/>
              </a:rPr>
              <a:t>  </a:t>
            </a:r>
            <a:endParaRPr lang="en-US"/>
          </a:p>
        </p:txBody>
      </p:sp>
    </p:spTree>
    <p:extLst>
      <p:ext uri="{BB962C8B-B14F-4D97-AF65-F5344CB8AC3E}">
        <p14:creationId xmlns:p14="http://schemas.microsoft.com/office/powerpoint/2010/main" val="3827192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304784" y="-1137953"/>
            <a:ext cx="9144000" cy="2387600"/>
          </a:xfrm>
        </p:spPr>
        <p:txBody>
          <a:bodyPr/>
          <a:lstStyle/>
          <a:p>
            <a:r>
              <a:rPr lang="en-US">
                <a:cs typeface="Calibri Light"/>
              </a:rPr>
              <a:t>CPA Approach</a:t>
            </a:r>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78E42C1E-5BF5-4162-AEE4-59CA27EA87A3}"/>
              </a:ext>
            </a:extLst>
          </p:cNvPr>
          <p:cNvSpPr txBox="1"/>
          <p:nvPr/>
        </p:nvSpPr>
        <p:spPr>
          <a:xfrm>
            <a:off x="5040702" y="171953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p:txBody>
      </p:sp>
      <p:sp>
        <p:nvSpPr>
          <p:cNvPr id="10" name="Content Placeholder 2">
            <a:extLst>
              <a:ext uri="{FF2B5EF4-FFF2-40B4-BE49-F238E27FC236}">
                <a16:creationId xmlns:a16="http://schemas.microsoft.com/office/drawing/2014/main" id="{BE47AC65-4F8B-2CF4-0590-A1A7FFB9127D}"/>
              </a:ext>
            </a:extLst>
          </p:cNvPr>
          <p:cNvSpPr txBox="1">
            <a:spLocks/>
          </p:cNvSpPr>
          <p:nvPr/>
        </p:nvSpPr>
        <p:spPr>
          <a:xfrm>
            <a:off x="2101850" y="1531408"/>
            <a:ext cx="9097434" cy="43513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ea typeface="+mn-lt"/>
                <a:cs typeface="+mn-lt"/>
              </a:rPr>
              <a:t>All children begin their lessons using </a:t>
            </a:r>
            <a:r>
              <a:rPr lang="en-US" sz="3600" b="1">
                <a:ea typeface="+mn-lt"/>
                <a:cs typeface="+mn-lt"/>
              </a:rPr>
              <a:t>c</a:t>
            </a:r>
            <a:r>
              <a:rPr lang="en-US">
                <a:ea typeface="+mn-lt"/>
                <a:cs typeface="+mn-lt"/>
              </a:rPr>
              <a:t>oncrete resources to support their conceptual understanding. </a:t>
            </a:r>
          </a:p>
          <a:p>
            <a:r>
              <a:rPr lang="en-US">
                <a:ea typeface="+mn-lt"/>
                <a:cs typeface="+mn-lt"/>
              </a:rPr>
              <a:t>This is then followed by a </a:t>
            </a:r>
            <a:r>
              <a:rPr lang="en-US" sz="3200" b="1">
                <a:ea typeface="+mn-lt"/>
                <a:cs typeface="+mn-lt"/>
              </a:rPr>
              <a:t>p</a:t>
            </a:r>
            <a:r>
              <a:rPr lang="en-US">
                <a:ea typeface="+mn-lt"/>
                <a:cs typeface="+mn-lt"/>
              </a:rPr>
              <a:t>ictorial representation, followed by the </a:t>
            </a:r>
            <a:r>
              <a:rPr lang="en-US" sz="3200" b="1">
                <a:ea typeface="+mn-lt"/>
                <a:cs typeface="+mn-lt"/>
              </a:rPr>
              <a:t>a</a:t>
            </a:r>
            <a:r>
              <a:rPr lang="en-US">
                <a:ea typeface="+mn-lt"/>
                <a:cs typeface="+mn-lt"/>
              </a:rPr>
              <a:t>bstract, where children are encouraged and supported to make recordings of their learning. </a:t>
            </a:r>
            <a:endParaRPr lang="en-US">
              <a:cs typeface="Calibri"/>
            </a:endParaRPr>
          </a:p>
        </p:txBody>
      </p:sp>
      <p:pic>
        <p:nvPicPr>
          <p:cNvPr id="6" name="Picture 6" descr="Graphical user interface, application&#10;&#10;Description automatically generated">
            <a:extLst>
              <a:ext uri="{FF2B5EF4-FFF2-40B4-BE49-F238E27FC236}">
                <a16:creationId xmlns:a16="http://schemas.microsoft.com/office/drawing/2014/main" id="{62A51D47-783F-040C-44B6-CEB7380C40AD}"/>
              </a:ext>
            </a:extLst>
          </p:cNvPr>
          <p:cNvPicPr>
            <a:picLocks noChangeAspect="1"/>
          </p:cNvPicPr>
          <p:nvPr/>
        </p:nvPicPr>
        <p:blipFill>
          <a:blip r:embed="rId3"/>
          <a:stretch>
            <a:fillRect/>
          </a:stretch>
        </p:blipFill>
        <p:spPr>
          <a:xfrm>
            <a:off x="3848100" y="4155320"/>
            <a:ext cx="5610225" cy="2605010"/>
          </a:xfrm>
          <a:prstGeom prst="rect">
            <a:avLst/>
          </a:prstGeom>
        </p:spPr>
      </p:pic>
    </p:spTree>
    <p:extLst>
      <p:ext uri="{BB962C8B-B14F-4D97-AF65-F5344CB8AC3E}">
        <p14:creationId xmlns:p14="http://schemas.microsoft.com/office/powerpoint/2010/main" val="2986303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1205765" y="1651255"/>
            <a:ext cx="9790982" cy="791715"/>
          </a:xfrm>
        </p:spPr>
        <p:txBody>
          <a:bodyPr>
            <a:normAutofit fontScale="90000"/>
          </a:bodyPr>
          <a:lstStyle/>
          <a:p>
            <a:r>
              <a:rPr lang="en-US" err="1">
                <a:cs typeface="Calibri Light"/>
              </a:rPr>
              <a:t>Ofsted</a:t>
            </a:r>
            <a:r>
              <a:rPr lang="en-US">
                <a:cs typeface="Calibri Light"/>
              </a:rPr>
              <a:t> </a:t>
            </a:r>
            <a:br>
              <a:rPr lang="en-US"/>
            </a:br>
            <a:r>
              <a:rPr lang="en-US">
                <a:cs typeface="Calibri Light"/>
              </a:rPr>
              <a:t>  "Know more, do more,  remember more"</a:t>
            </a:r>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0E108614-72CF-42F2-B932-B2FA50FCDF30}"/>
              </a:ext>
            </a:extLst>
          </p:cNvPr>
          <p:cNvSpPr txBox="1"/>
          <p:nvPr/>
        </p:nvSpPr>
        <p:spPr>
          <a:xfrm>
            <a:off x="5040702" y="171953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p:txBody>
      </p:sp>
      <p:sp>
        <p:nvSpPr>
          <p:cNvPr id="7" name="TextBox 6">
            <a:extLst>
              <a:ext uri="{FF2B5EF4-FFF2-40B4-BE49-F238E27FC236}">
                <a16:creationId xmlns:a16="http://schemas.microsoft.com/office/drawing/2014/main" id="{1C016ADF-B74C-4098-82A6-5F2ECF2C10D0}"/>
              </a:ext>
            </a:extLst>
          </p:cNvPr>
          <p:cNvSpPr txBox="1"/>
          <p:nvPr/>
        </p:nvSpPr>
        <p:spPr>
          <a:xfrm>
            <a:off x="4464709" y="3400784"/>
            <a:ext cx="3778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cs typeface="Calibri"/>
            </a:endParaRPr>
          </a:p>
        </p:txBody>
      </p:sp>
      <p:pic>
        <p:nvPicPr>
          <p:cNvPr id="9" name="Picture 9" descr="Graphical user interface, diagram, application&#10;&#10;Description automatically generated">
            <a:extLst>
              <a:ext uri="{FF2B5EF4-FFF2-40B4-BE49-F238E27FC236}">
                <a16:creationId xmlns:a16="http://schemas.microsoft.com/office/drawing/2014/main" id="{44A35173-A367-4D47-AEFF-6577983D9A18}"/>
              </a:ext>
            </a:extLst>
          </p:cNvPr>
          <p:cNvPicPr>
            <a:picLocks noChangeAspect="1"/>
          </p:cNvPicPr>
          <p:nvPr/>
        </p:nvPicPr>
        <p:blipFill>
          <a:blip r:embed="rId3"/>
          <a:stretch>
            <a:fillRect/>
          </a:stretch>
        </p:blipFill>
        <p:spPr>
          <a:xfrm>
            <a:off x="3200400" y="2448311"/>
            <a:ext cx="6294408" cy="4391147"/>
          </a:xfrm>
          <a:prstGeom prst="rect">
            <a:avLst/>
          </a:prstGeom>
        </p:spPr>
      </p:pic>
    </p:spTree>
    <p:extLst>
      <p:ext uri="{BB962C8B-B14F-4D97-AF65-F5344CB8AC3E}">
        <p14:creationId xmlns:p14="http://schemas.microsoft.com/office/powerpoint/2010/main" val="476638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1205765" y="1651255"/>
            <a:ext cx="9790982" cy="791715"/>
          </a:xfrm>
        </p:spPr>
        <p:txBody>
          <a:bodyPr>
            <a:normAutofit fontScale="90000"/>
          </a:bodyPr>
          <a:lstStyle/>
          <a:p>
            <a:r>
              <a:rPr lang="en-US">
                <a:cs typeface="Calibri Light"/>
              </a:rPr>
              <a:t> </a:t>
            </a:r>
            <a:br>
              <a:rPr lang="en-US">
                <a:cs typeface="Calibri Light"/>
              </a:rPr>
            </a:br>
            <a:br>
              <a:rPr lang="en-US">
                <a:cs typeface="Calibri Light"/>
              </a:rPr>
            </a:br>
            <a:endParaRPr lang="en-US">
              <a:cs typeface="Calibri Light"/>
            </a:endParaRPr>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0E108614-72CF-42F2-B932-B2FA50FCDF30}"/>
              </a:ext>
            </a:extLst>
          </p:cNvPr>
          <p:cNvSpPr txBox="1"/>
          <p:nvPr/>
        </p:nvSpPr>
        <p:spPr>
          <a:xfrm>
            <a:off x="2366514" y="209909"/>
            <a:ext cx="845101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Problem solving and reasoning. </a:t>
            </a:r>
            <a:r>
              <a:rPr lang="en-US" b="1">
                <a:latin typeface="Century Gothic"/>
                <a:ea typeface="Calibri Light"/>
                <a:cs typeface="Calibri Light"/>
              </a:rPr>
              <a:t>​</a:t>
            </a:r>
            <a:br>
              <a:rPr lang="en-US">
                <a:latin typeface="Century Gothic"/>
                <a:ea typeface="Calibri Light"/>
                <a:cs typeface="Calibri Light"/>
              </a:rPr>
            </a:br>
            <a:r>
              <a:rPr lang="en-US">
                <a:ea typeface="+mn-lt"/>
                <a:cs typeface="+mn-lt"/>
              </a:rPr>
              <a:t>As part of our mastery approach, when children have finished their independent practice they have the opportunity to deepen their knowledge through problem solving and reasoning. They are encouraged to write in full sentences and articulate how they know an answer  </a:t>
            </a:r>
            <a:endParaRPr lang="en-US">
              <a:latin typeface="Century Gothic"/>
              <a:cs typeface="Calibri"/>
            </a:endParaRPr>
          </a:p>
        </p:txBody>
      </p:sp>
      <p:sp>
        <p:nvSpPr>
          <p:cNvPr id="7" name="TextBox 6">
            <a:extLst>
              <a:ext uri="{FF2B5EF4-FFF2-40B4-BE49-F238E27FC236}">
                <a16:creationId xmlns:a16="http://schemas.microsoft.com/office/drawing/2014/main" id="{1C016ADF-B74C-4098-82A6-5F2ECF2C10D0}"/>
              </a:ext>
            </a:extLst>
          </p:cNvPr>
          <p:cNvSpPr txBox="1"/>
          <p:nvPr/>
        </p:nvSpPr>
        <p:spPr>
          <a:xfrm>
            <a:off x="4464709" y="3400784"/>
            <a:ext cx="3778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cs typeface="Calibri"/>
            </a:endParaRPr>
          </a:p>
        </p:txBody>
      </p:sp>
      <p:pic>
        <p:nvPicPr>
          <p:cNvPr id="2" name="Picture 9" descr="Diagram&#10;&#10;Description automatically generated">
            <a:extLst>
              <a:ext uri="{FF2B5EF4-FFF2-40B4-BE49-F238E27FC236}">
                <a16:creationId xmlns:a16="http://schemas.microsoft.com/office/drawing/2014/main" id="{ED2D2151-6B02-4859-8690-456BCC8A8308}"/>
              </a:ext>
            </a:extLst>
          </p:cNvPr>
          <p:cNvPicPr>
            <a:picLocks noChangeAspect="1"/>
          </p:cNvPicPr>
          <p:nvPr/>
        </p:nvPicPr>
        <p:blipFill>
          <a:blip r:embed="rId3"/>
          <a:stretch>
            <a:fillRect/>
          </a:stretch>
        </p:blipFill>
        <p:spPr>
          <a:xfrm>
            <a:off x="1719532" y="1711929"/>
            <a:ext cx="3577086" cy="4196140"/>
          </a:xfrm>
          <a:prstGeom prst="rect">
            <a:avLst/>
          </a:prstGeom>
        </p:spPr>
      </p:pic>
      <p:pic>
        <p:nvPicPr>
          <p:cNvPr id="10" name="Picture 11" descr="Graphical user interface, text, application, chat or text message&#10;&#10;Description automatically generated">
            <a:extLst>
              <a:ext uri="{FF2B5EF4-FFF2-40B4-BE49-F238E27FC236}">
                <a16:creationId xmlns:a16="http://schemas.microsoft.com/office/drawing/2014/main" id="{24496D2A-A2C6-40ED-A132-CBD5BFDAFE2F}"/>
              </a:ext>
            </a:extLst>
          </p:cNvPr>
          <p:cNvPicPr>
            <a:picLocks noChangeAspect="1"/>
          </p:cNvPicPr>
          <p:nvPr/>
        </p:nvPicPr>
        <p:blipFill>
          <a:blip r:embed="rId4"/>
          <a:stretch>
            <a:fillRect/>
          </a:stretch>
        </p:blipFill>
        <p:spPr>
          <a:xfrm>
            <a:off x="7010401" y="2394935"/>
            <a:ext cx="3778369" cy="3405225"/>
          </a:xfrm>
          <a:prstGeom prst="rect">
            <a:avLst/>
          </a:prstGeom>
        </p:spPr>
      </p:pic>
      <p:pic>
        <p:nvPicPr>
          <p:cNvPr id="12" name="Picture 13">
            <a:extLst>
              <a:ext uri="{FF2B5EF4-FFF2-40B4-BE49-F238E27FC236}">
                <a16:creationId xmlns:a16="http://schemas.microsoft.com/office/drawing/2014/main" id="{B22921D9-4F4C-4253-802F-C7D9D1518ED8}"/>
              </a:ext>
            </a:extLst>
          </p:cNvPr>
          <p:cNvPicPr>
            <a:picLocks noChangeAspect="1"/>
          </p:cNvPicPr>
          <p:nvPr/>
        </p:nvPicPr>
        <p:blipFill>
          <a:blip r:embed="rId5"/>
          <a:stretch>
            <a:fillRect/>
          </a:stretch>
        </p:blipFill>
        <p:spPr>
          <a:xfrm>
            <a:off x="7627997" y="1711984"/>
            <a:ext cx="2543175" cy="1104900"/>
          </a:xfrm>
          <a:prstGeom prst="rect">
            <a:avLst/>
          </a:prstGeom>
        </p:spPr>
      </p:pic>
    </p:spTree>
    <p:extLst>
      <p:ext uri="{BB962C8B-B14F-4D97-AF65-F5344CB8AC3E}">
        <p14:creationId xmlns:p14="http://schemas.microsoft.com/office/powerpoint/2010/main" val="1376600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2082784" y="-805444"/>
            <a:ext cx="9144000" cy="2387600"/>
          </a:xfrm>
        </p:spPr>
        <p:txBody>
          <a:bodyPr>
            <a:normAutofit/>
          </a:bodyPr>
          <a:lstStyle/>
          <a:p>
            <a:r>
              <a:rPr lang="en-US" sz="4500" u="sng">
                <a:latin typeface="Comic Sans MS"/>
                <a:cs typeface="Calibri Light"/>
              </a:rPr>
              <a:t>Book Talk and reading at </a:t>
            </a:r>
            <a:r>
              <a:rPr lang="en-US" sz="4500" u="sng" err="1">
                <a:latin typeface="Comic Sans MS"/>
                <a:cs typeface="Calibri Light"/>
              </a:rPr>
              <a:t>Heronshaw</a:t>
            </a:r>
            <a:endParaRPr lang="en-US" sz="4500" u="sng">
              <a:latin typeface="Comic Sans MS"/>
              <a:cs typeface="Calibri Light"/>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8225A138-847D-A3A1-A59C-B266D69508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245" y="182479"/>
            <a:ext cx="2322847" cy="1197790"/>
          </a:xfrm>
          <a:prstGeom prst="rect">
            <a:avLst/>
          </a:prstGeom>
          <a:noFill/>
          <a:extLst>
            <a:ext uri="{909E8E84-426E-40DD-AFC4-6F175D3DCCD1}">
              <a14:hiddenFill xmlns:a14="http://schemas.microsoft.com/office/drawing/2010/main">
                <a:solidFill>
                  <a:srgbClr val="FFFFFF"/>
                </a:solidFill>
              </a14:hiddenFill>
            </a:ext>
          </a:extLst>
        </p:spPr>
      </p:pic>
      <p:sp>
        <p:nvSpPr>
          <p:cNvPr id="7" name="5-Point Star 4">
            <a:extLst>
              <a:ext uri="{FF2B5EF4-FFF2-40B4-BE49-F238E27FC236}">
                <a16:creationId xmlns:a16="http://schemas.microsoft.com/office/drawing/2014/main" id="{15D6CC6C-FE1B-CFCB-ED1A-D40DE24C6B58}"/>
              </a:ext>
            </a:extLst>
          </p:cNvPr>
          <p:cNvSpPr/>
          <p:nvPr/>
        </p:nvSpPr>
        <p:spPr>
          <a:xfrm rot="20449142">
            <a:off x="1658225" y="2491308"/>
            <a:ext cx="655483" cy="607707"/>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9" name="5-Point Star 5">
            <a:extLst>
              <a:ext uri="{FF2B5EF4-FFF2-40B4-BE49-F238E27FC236}">
                <a16:creationId xmlns:a16="http://schemas.microsoft.com/office/drawing/2014/main" id="{7D5BAB16-AC65-55DB-F257-9A2DC3A22C01}"/>
              </a:ext>
            </a:extLst>
          </p:cNvPr>
          <p:cNvSpPr/>
          <p:nvPr/>
        </p:nvSpPr>
        <p:spPr>
          <a:xfrm rot="900000">
            <a:off x="907418" y="4436202"/>
            <a:ext cx="1338338" cy="1240791"/>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0" name="5-Point Star 6">
            <a:extLst>
              <a:ext uri="{FF2B5EF4-FFF2-40B4-BE49-F238E27FC236}">
                <a16:creationId xmlns:a16="http://schemas.microsoft.com/office/drawing/2014/main" id="{2499B09D-CA53-546E-AA2B-5E996BD2245F}"/>
              </a:ext>
            </a:extLst>
          </p:cNvPr>
          <p:cNvSpPr/>
          <p:nvPr/>
        </p:nvSpPr>
        <p:spPr>
          <a:xfrm rot="20449142">
            <a:off x="9430625" y="5525195"/>
            <a:ext cx="655483" cy="607707"/>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2" name="5-Point Star 7">
            <a:extLst>
              <a:ext uri="{FF2B5EF4-FFF2-40B4-BE49-F238E27FC236}">
                <a16:creationId xmlns:a16="http://schemas.microsoft.com/office/drawing/2014/main" id="{F4523B2A-3E7F-1DFC-D89E-125ADEC91EBD}"/>
              </a:ext>
            </a:extLst>
          </p:cNvPr>
          <p:cNvSpPr/>
          <p:nvPr/>
        </p:nvSpPr>
        <p:spPr>
          <a:xfrm rot="900000">
            <a:off x="10305515" y="3862562"/>
            <a:ext cx="1338338" cy="1240791"/>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4" name="5-Point Star 8">
            <a:extLst>
              <a:ext uri="{FF2B5EF4-FFF2-40B4-BE49-F238E27FC236}">
                <a16:creationId xmlns:a16="http://schemas.microsoft.com/office/drawing/2014/main" id="{D48DEA12-A682-7A2A-DA73-EFF12F67DE09}"/>
              </a:ext>
            </a:extLst>
          </p:cNvPr>
          <p:cNvSpPr/>
          <p:nvPr/>
        </p:nvSpPr>
        <p:spPr>
          <a:xfrm rot="20449142">
            <a:off x="9366118" y="3264325"/>
            <a:ext cx="655483" cy="607707"/>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5" name="5-Point Star 9">
            <a:extLst>
              <a:ext uri="{FF2B5EF4-FFF2-40B4-BE49-F238E27FC236}">
                <a16:creationId xmlns:a16="http://schemas.microsoft.com/office/drawing/2014/main" id="{CA03E876-F95A-8F23-4664-78AD62472FCE}"/>
              </a:ext>
            </a:extLst>
          </p:cNvPr>
          <p:cNvSpPr/>
          <p:nvPr/>
        </p:nvSpPr>
        <p:spPr>
          <a:xfrm rot="20449142">
            <a:off x="401089" y="1617300"/>
            <a:ext cx="327742" cy="303854"/>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6" name="5-Point Star 10">
            <a:extLst>
              <a:ext uri="{FF2B5EF4-FFF2-40B4-BE49-F238E27FC236}">
                <a16:creationId xmlns:a16="http://schemas.microsoft.com/office/drawing/2014/main" id="{5A041204-D0B7-A426-4526-374FA1B613C7}"/>
              </a:ext>
            </a:extLst>
          </p:cNvPr>
          <p:cNvSpPr/>
          <p:nvPr/>
        </p:nvSpPr>
        <p:spPr>
          <a:xfrm rot="20449142">
            <a:off x="10667308" y="591779"/>
            <a:ext cx="327742" cy="303854"/>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7" name="5-Point Star 11">
            <a:extLst>
              <a:ext uri="{FF2B5EF4-FFF2-40B4-BE49-F238E27FC236}">
                <a16:creationId xmlns:a16="http://schemas.microsoft.com/office/drawing/2014/main" id="{4FB91AD0-E7CE-CE95-32CE-4F4479A43BCD}"/>
              </a:ext>
            </a:extLst>
          </p:cNvPr>
          <p:cNvSpPr/>
          <p:nvPr/>
        </p:nvSpPr>
        <p:spPr>
          <a:xfrm rot="20449142">
            <a:off x="11179925" y="2653870"/>
            <a:ext cx="327742" cy="303854"/>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pic>
        <p:nvPicPr>
          <p:cNvPr id="11" name="Picture 10" descr="A cartoon of two people lying on a table and a computer&#10;&#10;Description automatically generated">
            <a:extLst>
              <a:ext uri="{FF2B5EF4-FFF2-40B4-BE49-F238E27FC236}">
                <a16:creationId xmlns:a16="http://schemas.microsoft.com/office/drawing/2014/main" id="{9819123F-ACBC-668C-3734-959CC49639E6}"/>
              </a:ext>
            </a:extLst>
          </p:cNvPr>
          <p:cNvPicPr>
            <a:picLocks noChangeAspect="1"/>
          </p:cNvPicPr>
          <p:nvPr/>
        </p:nvPicPr>
        <p:blipFill>
          <a:blip r:embed="rId4"/>
          <a:stretch>
            <a:fillRect/>
          </a:stretch>
        </p:blipFill>
        <p:spPr>
          <a:xfrm>
            <a:off x="3241963" y="1574694"/>
            <a:ext cx="5874327" cy="5260323"/>
          </a:xfrm>
          <a:prstGeom prst="rect">
            <a:avLst/>
          </a:prstGeom>
        </p:spPr>
      </p:pic>
    </p:spTree>
    <p:extLst>
      <p:ext uri="{BB962C8B-B14F-4D97-AF65-F5344CB8AC3E}">
        <p14:creationId xmlns:p14="http://schemas.microsoft.com/office/powerpoint/2010/main" val="1901182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5-Point Star 4">
            <a:extLst>
              <a:ext uri="{FF2B5EF4-FFF2-40B4-BE49-F238E27FC236}">
                <a16:creationId xmlns:a16="http://schemas.microsoft.com/office/drawing/2014/main" id="{15D6CC6C-FE1B-CFCB-ED1A-D40DE24C6B58}"/>
              </a:ext>
            </a:extLst>
          </p:cNvPr>
          <p:cNvSpPr/>
          <p:nvPr/>
        </p:nvSpPr>
        <p:spPr>
          <a:xfrm rot="20449142">
            <a:off x="1658225" y="2491308"/>
            <a:ext cx="655483" cy="607707"/>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9" name="5-Point Star 5">
            <a:extLst>
              <a:ext uri="{FF2B5EF4-FFF2-40B4-BE49-F238E27FC236}">
                <a16:creationId xmlns:a16="http://schemas.microsoft.com/office/drawing/2014/main" id="{7D5BAB16-AC65-55DB-F257-9A2DC3A22C01}"/>
              </a:ext>
            </a:extLst>
          </p:cNvPr>
          <p:cNvSpPr/>
          <p:nvPr/>
        </p:nvSpPr>
        <p:spPr>
          <a:xfrm rot="900000">
            <a:off x="907418" y="4436202"/>
            <a:ext cx="1338338" cy="1240791"/>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0" name="5-Point Star 6">
            <a:extLst>
              <a:ext uri="{FF2B5EF4-FFF2-40B4-BE49-F238E27FC236}">
                <a16:creationId xmlns:a16="http://schemas.microsoft.com/office/drawing/2014/main" id="{2499B09D-CA53-546E-AA2B-5E996BD2245F}"/>
              </a:ext>
            </a:extLst>
          </p:cNvPr>
          <p:cNvSpPr/>
          <p:nvPr/>
        </p:nvSpPr>
        <p:spPr>
          <a:xfrm rot="20449142">
            <a:off x="9846261" y="6051667"/>
            <a:ext cx="655483" cy="607707"/>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2" name="5-Point Star 7">
            <a:extLst>
              <a:ext uri="{FF2B5EF4-FFF2-40B4-BE49-F238E27FC236}">
                <a16:creationId xmlns:a16="http://schemas.microsoft.com/office/drawing/2014/main" id="{F4523B2A-3E7F-1DFC-D89E-125ADEC91EBD}"/>
              </a:ext>
            </a:extLst>
          </p:cNvPr>
          <p:cNvSpPr/>
          <p:nvPr/>
        </p:nvSpPr>
        <p:spPr>
          <a:xfrm rot="900000">
            <a:off x="10527188" y="4319762"/>
            <a:ext cx="1338338" cy="1240791"/>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4" name="5-Point Star 8">
            <a:extLst>
              <a:ext uri="{FF2B5EF4-FFF2-40B4-BE49-F238E27FC236}">
                <a16:creationId xmlns:a16="http://schemas.microsoft.com/office/drawing/2014/main" id="{D48DEA12-A682-7A2A-DA73-EFF12F67DE09}"/>
              </a:ext>
            </a:extLst>
          </p:cNvPr>
          <p:cNvSpPr/>
          <p:nvPr/>
        </p:nvSpPr>
        <p:spPr>
          <a:xfrm rot="20449142">
            <a:off x="9366118" y="3264325"/>
            <a:ext cx="655483" cy="607707"/>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5" name="5-Point Star 9">
            <a:extLst>
              <a:ext uri="{FF2B5EF4-FFF2-40B4-BE49-F238E27FC236}">
                <a16:creationId xmlns:a16="http://schemas.microsoft.com/office/drawing/2014/main" id="{CA03E876-F95A-8F23-4664-78AD62472FCE}"/>
              </a:ext>
            </a:extLst>
          </p:cNvPr>
          <p:cNvSpPr/>
          <p:nvPr/>
        </p:nvSpPr>
        <p:spPr>
          <a:xfrm rot="20449142">
            <a:off x="401089" y="1617300"/>
            <a:ext cx="327742" cy="303854"/>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6" name="5-Point Star 10">
            <a:extLst>
              <a:ext uri="{FF2B5EF4-FFF2-40B4-BE49-F238E27FC236}">
                <a16:creationId xmlns:a16="http://schemas.microsoft.com/office/drawing/2014/main" id="{5A041204-D0B7-A426-4526-374FA1B613C7}"/>
              </a:ext>
            </a:extLst>
          </p:cNvPr>
          <p:cNvSpPr/>
          <p:nvPr/>
        </p:nvSpPr>
        <p:spPr>
          <a:xfrm rot="20449142">
            <a:off x="10667308" y="591779"/>
            <a:ext cx="327742" cy="303854"/>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7" name="5-Point Star 11">
            <a:extLst>
              <a:ext uri="{FF2B5EF4-FFF2-40B4-BE49-F238E27FC236}">
                <a16:creationId xmlns:a16="http://schemas.microsoft.com/office/drawing/2014/main" id="{4FB91AD0-E7CE-CE95-32CE-4F4479A43BCD}"/>
              </a:ext>
            </a:extLst>
          </p:cNvPr>
          <p:cNvSpPr/>
          <p:nvPr/>
        </p:nvSpPr>
        <p:spPr>
          <a:xfrm rot="20449142">
            <a:off x="11179925" y="2653870"/>
            <a:ext cx="327742" cy="303854"/>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pic>
        <p:nvPicPr>
          <p:cNvPr id="19" name="Picture 19" descr="A picture containing text&#10;&#10;Description automatically generated">
            <a:extLst>
              <a:ext uri="{FF2B5EF4-FFF2-40B4-BE49-F238E27FC236}">
                <a16:creationId xmlns:a16="http://schemas.microsoft.com/office/drawing/2014/main" id="{104F59C9-36FF-887F-B296-D6ED9ED7A3D2}"/>
              </a:ext>
            </a:extLst>
          </p:cNvPr>
          <p:cNvPicPr>
            <a:picLocks noChangeAspect="1"/>
          </p:cNvPicPr>
          <p:nvPr/>
        </p:nvPicPr>
        <p:blipFill>
          <a:blip r:embed="rId3"/>
          <a:stretch>
            <a:fillRect/>
          </a:stretch>
        </p:blipFill>
        <p:spPr>
          <a:xfrm>
            <a:off x="1112694" y="336838"/>
            <a:ext cx="1247775" cy="1200150"/>
          </a:xfrm>
          <a:prstGeom prst="rect">
            <a:avLst/>
          </a:prstGeom>
        </p:spPr>
      </p:pic>
      <p:pic>
        <p:nvPicPr>
          <p:cNvPr id="20" name="Picture 20" descr="A picture containing text, person, person&#10;&#10;Description automatically generated">
            <a:extLst>
              <a:ext uri="{FF2B5EF4-FFF2-40B4-BE49-F238E27FC236}">
                <a16:creationId xmlns:a16="http://schemas.microsoft.com/office/drawing/2014/main" id="{FA36BAB9-52C2-D372-E257-9F33F42E0FD0}"/>
              </a:ext>
            </a:extLst>
          </p:cNvPr>
          <p:cNvPicPr>
            <a:picLocks noChangeAspect="1"/>
          </p:cNvPicPr>
          <p:nvPr/>
        </p:nvPicPr>
        <p:blipFill>
          <a:blip r:embed="rId4"/>
          <a:stretch>
            <a:fillRect/>
          </a:stretch>
        </p:blipFill>
        <p:spPr>
          <a:xfrm>
            <a:off x="2363932" y="673677"/>
            <a:ext cx="8134350" cy="5200650"/>
          </a:xfrm>
          <a:prstGeom prst="rect">
            <a:avLst/>
          </a:prstGeom>
        </p:spPr>
      </p:pic>
    </p:spTree>
    <p:extLst>
      <p:ext uri="{BB962C8B-B14F-4D97-AF65-F5344CB8AC3E}">
        <p14:creationId xmlns:p14="http://schemas.microsoft.com/office/powerpoint/2010/main" val="98354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5-Point Star 4">
            <a:extLst>
              <a:ext uri="{FF2B5EF4-FFF2-40B4-BE49-F238E27FC236}">
                <a16:creationId xmlns:a16="http://schemas.microsoft.com/office/drawing/2014/main" id="{15D6CC6C-FE1B-CFCB-ED1A-D40DE24C6B58}"/>
              </a:ext>
            </a:extLst>
          </p:cNvPr>
          <p:cNvSpPr/>
          <p:nvPr/>
        </p:nvSpPr>
        <p:spPr>
          <a:xfrm rot="20449142">
            <a:off x="1090189" y="2726835"/>
            <a:ext cx="655483" cy="607707"/>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9" name="5-Point Star 5">
            <a:extLst>
              <a:ext uri="{FF2B5EF4-FFF2-40B4-BE49-F238E27FC236}">
                <a16:creationId xmlns:a16="http://schemas.microsoft.com/office/drawing/2014/main" id="{7D5BAB16-AC65-55DB-F257-9A2DC3A22C01}"/>
              </a:ext>
            </a:extLst>
          </p:cNvPr>
          <p:cNvSpPr/>
          <p:nvPr/>
        </p:nvSpPr>
        <p:spPr>
          <a:xfrm rot="900000">
            <a:off x="907418" y="4436202"/>
            <a:ext cx="1338338" cy="1240791"/>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0" name="5-Point Star 6">
            <a:extLst>
              <a:ext uri="{FF2B5EF4-FFF2-40B4-BE49-F238E27FC236}">
                <a16:creationId xmlns:a16="http://schemas.microsoft.com/office/drawing/2014/main" id="{2499B09D-CA53-546E-AA2B-5E996BD2245F}"/>
              </a:ext>
            </a:extLst>
          </p:cNvPr>
          <p:cNvSpPr/>
          <p:nvPr/>
        </p:nvSpPr>
        <p:spPr>
          <a:xfrm rot="20449142">
            <a:off x="9430625" y="5525195"/>
            <a:ext cx="655483" cy="607707"/>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2" name="5-Point Star 7">
            <a:extLst>
              <a:ext uri="{FF2B5EF4-FFF2-40B4-BE49-F238E27FC236}">
                <a16:creationId xmlns:a16="http://schemas.microsoft.com/office/drawing/2014/main" id="{F4523B2A-3E7F-1DFC-D89E-125ADEC91EBD}"/>
              </a:ext>
            </a:extLst>
          </p:cNvPr>
          <p:cNvSpPr/>
          <p:nvPr/>
        </p:nvSpPr>
        <p:spPr>
          <a:xfrm rot="900000">
            <a:off x="10430206" y="4582999"/>
            <a:ext cx="1338338" cy="1240791"/>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4" name="5-Point Star 8">
            <a:extLst>
              <a:ext uri="{FF2B5EF4-FFF2-40B4-BE49-F238E27FC236}">
                <a16:creationId xmlns:a16="http://schemas.microsoft.com/office/drawing/2014/main" id="{D48DEA12-A682-7A2A-DA73-EFF12F67DE09}"/>
              </a:ext>
            </a:extLst>
          </p:cNvPr>
          <p:cNvSpPr/>
          <p:nvPr/>
        </p:nvSpPr>
        <p:spPr>
          <a:xfrm rot="20449142">
            <a:off x="8216191" y="341016"/>
            <a:ext cx="655483" cy="607707"/>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5" name="5-Point Star 9">
            <a:extLst>
              <a:ext uri="{FF2B5EF4-FFF2-40B4-BE49-F238E27FC236}">
                <a16:creationId xmlns:a16="http://schemas.microsoft.com/office/drawing/2014/main" id="{CA03E876-F95A-8F23-4664-78AD62472FCE}"/>
              </a:ext>
            </a:extLst>
          </p:cNvPr>
          <p:cNvSpPr/>
          <p:nvPr/>
        </p:nvSpPr>
        <p:spPr>
          <a:xfrm rot="20449142">
            <a:off x="498071" y="1672718"/>
            <a:ext cx="327742" cy="303854"/>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6" name="5-Point Star 10">
            <a:extLst>
              <a:ext uri="{FF2B5EF4-FFF2-40B4-BE49-F238E27FC236}">
                <a16:creationId xmlns:a16="http://schemas.microsoft.com/office/drawing/2014/main" id="{5A041204-D0B7-A426-4526-374FA1B613C7}"/>
              </a:ext>
            </a:extLst>
          </p:cNvPr>
          <p:cNvSpPr/>
          <p:nvPr/>
        </p:nvSpPr>
        <p:spPr>
          <a:xfrm rot="20449142">
            <a:off x="10667308" y="591779"/>
            <a:ext cx="327742" cy="303854"/>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7" name="5-Point Star 11">
            <a:extLst>
              <a:ext uri="{FF2B5EF4-FFF2-40B4-BE49-F238E27FC236}">
                <a16:creationId xmlns:a16="http://schemas.microsoft.com/office/drawing/2014/main" id="{4FB91AD0-E7CE-CE95-32CE-4F4479A43BCD}"/>
              </a:ext>
            </a:extLst>
          </p:cNvPr>
          <p:cNvSpPr/>
          <p:nvPr/>
        </p:nvSpPr>
        <p:spPr>
          <a:xfrm rot="20449142">
            <a:off x="11678689" y="395579"/>
            <a:ext cx="327742" cy="303854"/>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8" name="Title 17">
            <a:extLst>
              <a:ext uri="{FF2B5EF4-FFF2-40B4-BE49-F238E27FC236}">
                <a16:creationId xmlns:a16="http://schemas.microsoft.com/office/drawing/2014/main" id="{5815DC92-AB17-8E2E-B135-8811B8F11B38}"/>
              </a:ext>
            </a:extLst>
          </p:cNvPr>
          <p:cNvSpPr>
            <a:spLocks noGrp="1"/>
          </p:cNvSpPr>
          <p:nvPr>
            <p:ph type="ctrTitle"/>
          </p:nvPr>
        </p:nvSpPr>
        <p:spPr>
          <a:xfrm>
            <a:off x="886691" y="6539490"/>
            <a:ext cx="9144000" cy="2387600"/>
          </a:xfrm>
        </p:spPr>
        <p:txBody>
          <a:bodyPr/>
          <a:lstStyle/>
          <a:p>
            <a:endParaRPr lang="en-US"/>
          </a:p>
        </p:txBody>
      </p:sp>
      <p:sp>
        <p:nvSpPr>
          <p:cNvPr id="19" name="Title 1">
            <a:extLst>
              <a:ext uri="{FF2B5EF4-FFF2-40B4-BE49-F238E27FC236}">
                <a16:creationId xmlns:a16="http://schemas.microsoft.com/office/drawing/2014/main" id="{91E394B2-98F3-77D5-4A2E-C1461ADAF6D5}"/>
              </a:ext>
            </a:extLst>
          </p:cNvPr>
          <p:cNvSpPr>
            <a:spLocks noGrp="1"/>
          </p:cNvSpPr>
          <p:nvPr/>
        </p:nvSpPr>
        <p:spPr>
          <a:xfrm>
            <a:off x="2230581" y="-102505"/>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b="1"/>
              <a:t>Our reading promise…</a:t>
            </a:r>
            <a:endParaRPr lang="en-GB" b="1">
              <a:cs typeface="Calibri Light"/>
            </a:endParaRPr>
          </a:p>
        </p:txBody>
      </p:sp>
      <p:sp>
        <p:nvSpPr>
          <p:cNvPr id="21" name="Rectangle 20">
            <a:extLst>
              <a:ext uri="{FF2B5EF4-FFF2-40B4-BE49-F238E27FC236}">
                <a16:creationId xmlns:a16="http://schemas.microsoft.com/office/drawing/2014/main" id="{A39272E0-8EF6-61D1-490E-F5F65E90B364}"/>
              </a:ext>
            </a:extLst>
          </p:cNvPr>
          <p:cNvSpPr/>
          <p:nvPr/>
        </p:nvSpPr>
        <p:spPr>
          <a:xfrm>
            <a:off x="1911929" y="1165339"/>
            <a:ext cx="9781307" cy="4037580"/>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en-US">
                <a:solidFill>
                  <a:srgbClr val="002060"/>
                </a:solidFill>
                <a:latin typeface="Arial"/>
                <a:ea typeface="Calibri" panose="020F0502020204030204" pitchFamily="34" charset="0"/>
                <a:cs typeface="Times New Roman"/>
              </a:rPr>
              <a:t>At </a:t>
            </a:r>
            <a:r>
              <a:rPr lang="en-US" err="1">
                <a:solidFill>
                  <a:srgbClr val="002060"/>
                </a:solidFill>
                <a:latin typeface="Arial"/>
                <a:ea typeface="Calibri" panose="020F0502020204030204" pitchFamily="34" charset="0"/>
                <a:cs typeface="Times New Roman"/>
              </a:rPr>
              <a:t>Heronshaw</a:t>
            </a:r>
            <a:r>
              <a:rPr lang="en-US">
                <a:solidFill>
                  <a:srgbClr val="002060"/>
                </a:solidFill>
                <a:latin typeface="Arial"/>
                <a:ea typeface="Calibri" panose="020F0502020204030204" pitchFamily="34" charset="0"/>
                <a:cs typeface="Times New Roman"/>
              </a:rPr>
              <a:t> we promise to </a:t>
            </a:r>
            <a:r>
              <a:rPr lang="en-GB" b="1">
                <a:solidFill>
                  <a:srgbClr val="BF9000"/>
                </a:solidFill>
                <a:latin typeface="Arial"/>
                <a:ea typeface="Calibri" panose="020F0502020204030204" pitchFamily="34" charset="0"/>
                <a:cs typeface="Arial"/>
              </a:rPr>
              <a:t>inspire</a:t>
            </a:r>
            <a:r>
              <a:rPr lang="en-US" b="1">
                <a:solidFill>
                  <a:srgbClr val="002060"/>
                </a:solidFill>
                <a:latin typeface="Arial"/>
                <a:ea typeface="Calibri" panose="020F0502020204030204" pitchFamily="34" charset="0"/>
                <a:cs typeface="Times New Roman"/>
              </a:rPr>
              <a:t> </a:t>
            </a:r>
            <a:r>
              <a:rPr lang="en-US">
                <a:solidFill>
                  <a:srgbClr val="002060"/>
                </a:solidFill>
                <a:latin typeface="Arial"/>
                <a:ea typeface="Calibri" panose="020F0502020204030204" pitchFamily="34" charset="0"/>
                <a:cs typeface="Times New Roman"/>
              </a:rPr>
              <a:t>and </a:t>
            </a:r>
            <a:r>
              <a:rPr lang="en-GB">
                <a:solidFill>
                  <a:srgbClr val="002060"/>
                </a:solidFill>
                <a:latin typeface="Arial"/>
                <a:ea typeface="Calibri" panose="020F0502020204030204" pitchFamily="34" charset="0"/>
                <a:cs typeface="Times New Roman"/>
              </a:rPr>
              <a:t>enrich children’s vocabulary and immerse them into a text rich environment within the school. </a:t>
            </a:r>
            <a:r>
              <a:rPr lang="en-GB">
                <a:solidFill>
                  <a:srgbClr val="002060"/>
                </a:solidFill>
                <a:latin typeface="Arial"/>
                <a:ea typeface="Calibri" panose="020F0502020204030204" pitchFamily="34" charset="0"/>
                <a:cs typeface="Arial"/>
              </a:rPr>
              <a:t>To </a:t>
            </a:r>
            <a:r>
              <a:rPr lang="en-GB" b="1">
                <a:solidFill>
                  <a:srgbClr val="BF9000"/>
                </a:solidFill>
                <a:latin typeface="Arial"/>
                <a:ea typeface="Calibri" panose="020F0502020204030204" pitchFamily="34" charset="0"/>
                <a:cs typeface="Arial"/>
              </a:rPr>
              <a:t>grow</a:t>
            </a:r>
            <a:r>
              <a:rPr lang="en-GB" b="1">
                <a:solidFill>
                  <a:srgbClr val="002060"/>
                </a:solidFill>
                <a:latin typeface="Arial"/>
                <a:ea typeface="Calibri" panose="020F0502020204030204" pitchFamily="34" charset="0"/>
                <a:cs typeface="Arial"/>
              </a:rPr>
              <a:t> </a:t>
            </a:r>
            <a:r>
              <a:rPr lang="en-GB">
                <a:solidFill>
                  <a:srgbClr val="002060"/>
                </a:solidFill>
                <a:latin typeface="Arial"/>
                <a:ea typeface="Calibri" panose="020F0502020204030204" pitchFamily="34" charset="0"/>
                <a:cs typeface="Arial"/>
              </a:rPr>
              <a:t>and develop this further o</a:t>
            </a:r>
            <a:r>
              <a:rPr lang="en-GB">
                <a:solidFill>
                  <a:srgbClr val="002060"/>
                </a:solidFill>
                <a:latin typeface="Arial"/>
                <a:ea typeface="Calibri" panose="020F0502020204030204" pitchFamily="34" charset="0"/>
                <a:cs typeface="Times New Roman"/>
              </a:rPr>
              <a:t>ur ever-evolving reading spine and year group reading trees offer a range of books to ignite discussion in the classroom. These books reflect important topics in our community and wider society</a:t>
            </a:r>
            <a:r>
              <a:rPr lang="en-GB">
                <a:solidFill>
                  <a:srgbClr val="002060"/>
                </a:solidFill>
                <a:latin typeface="Arial"/>
                <a:ea typeface="+mn-lt"/>
                <a:cs typeface="Times New Roman"/>
              </a:rPr>
              <a:t>, with many focusing on the 9 protected characteristics; allowing a diverse and rich range of texts to be shared in class. A daily timetabled 'story time' slot enables our children to</a:t>
            </a:r>
            <a:r>
              <a:rPr lang="en-GB">
                <a:solidFill>
                  <a:srgbClr val="002060"/>
                </a:solidFill>
                <a:latin typeface="Arial"/>
                <a:ea typeface="+mn-lt"/>
                <a:cs typeface="Arial"/>
              </a:rPr>
              <a:t> share a calming, thought provoking story; </a:t>
            </a:r>
            <a:r>
              <a:rPr lang="en-GB">
                <a:solidFill>
                  <a:srgbClr val="002060"/>
                </a:solidFill>
                <a:latin typeface="Arial"/>
                <a:ea typeface="+mn-lt"/>
                <a:cs typeface="Times New Roman"/>
              </a:rPr>
              <a:t>learning not only to enjoy reading alone, but being read to;</a:t>
            </a:r>
            <a:r>
              <a:rPr lang="en-GB">
                <a:solidFill>
                  <a:srgbClr val="002060"/>
                </a:solidFill>
                <a:latin typeface="Arial"/>
                <a:ea typeface="+mn-lt"/>
                <a:cs typeface="Arial"/>
              </a:rPr>
              <a:t> </a:t>
            </a:r>
            <a:r>
              <a:rPr lang="en-GB" b="1">
                <a:solidFill>
                  <a:srgbClr val="BF9000"/>
                </a:solidFill>
                <a:latin typeface="Arial"/>
                <a:ea typeface="+mn-lt"/>
                <a:cs typeface="Arial"/>
              </a:rPr>
              <a:t>achieving</a:t>
            </a:r>
            <a:r>
              <a:rPr lang="en-GB">
                <a:solidFill>
                  <a:srgbClr val="002060"/>
                </a:solidFill>
                <a:latin typeface="Arial"/>
                <a:ea typeface="+mn-lt"/>
                <a:cs typeface="Arial"/>
              </a:rPr>
              <a:t> the culture of ‘just one more page/ chapter’ from each child. </a:t>
            </a:r>
          </a:p>
          <a:p>
            <a:pPr algn="just">
              <a:lnSpc>
                <a:spcPct val="107000"/>
              </a:lnSpc>
              <a:spcAft>
                <a:spcPts val="800"/>
              </a:spcAft>
            </a:pPr>
            <a:endParaRPr lang="en-GB">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a:solidFill>
                <a:srgbClr val="002060"/>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25" name="Picture 25" descr="A picture containing text, indoor, office, cluttered&#10;&#10;Description automatically generated">
            <a:extLst>
              <a:ext uri="{FF2B5EF4-FFF2-40B4-BE49-F238E27FC236}">
                <a16:creationId xmlns:a16="http://schemas.microsoft.com/office/drawing/2014/main" id="{56A83E9A-CFC4-62C3-49F3-304F708A779C}"/>
              </a:ext>
            </a:extLst>
          </p:cNvPr>
          <p:cNvPicPr>
            <a:picLocks noChangeAspect="1"/>
          </p:cNvPicPr>
          <p:nvPr/>
        </p:nvPicPr>
        <p:blipFill>
          <a:blip r:embed="rId3"/>
          <a:stretch>
            <a:fillRect/>
          </a:stretch>
        </p:blipFill>
        <p:spPr>
          <a:xfrm>
            <a:off x="3588327" y="3702524"/>
            <a:ext cx="5167745" cy="2791896"/>
          </a:xfrm>
          <a:prstGeom prst="rect">
            <a:avLst/>
          </a:prstGeom>
        </p:spPr>
      </p:pic>
    </p:spTree>
    <p:extLst>
      <p:ext uri="{BB962C8B-B14F-4D97-AF65-F5344CB8AC3E}">
        <p14:creationId xmlns:p14="http://schemas.microsoft.com/office/powerpoint/2010/main" val="1372953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5427494" y="-51035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ctrTitle"/>
          </p:nvPr>
        </p:nvSpPr>
        <p:spPr>
          <a:xfrm>
            <a:off x="1463477" y="91441"/>
            <a:ext cx="10341428" cy="924314"/>
          </a:xfrm>
        </p:spPr>
        <p:txBody>
          <a:bodyPr>
            <a:noAutofit/>
          </a:bodyPr>
          <a:lstStyle/>
          <a:p>
            <a:r>
              <a:rPr lang="en-US" sz="6600" b="1">
                <a:solidFill>
                  <a:schemeClr val="accent1"/>
                </a:solidFill>
                <a:cs typeface="Calibri Light" panose="020F0302020204030204"/>
              </a:rPr>
              <a:t>Heronshaw Values</a:t>
            </a:r>
            <a:endParaRPr lang="en-GB" sz="6600" b="1">
              <a:solidFill>
                <a:schemeClr val="accent1"/>
              </a:solidFill>
              <a:cs typeface="Calibri Light" panose="020F0302020204030204"/>
            </a:endParaRPr>
          </a:p>
        </p:txBody>
      </p:sp>
      <p:sp>
        <p:nvSpPr>
          <p:cNvPr id="2" name="Rectangle 1"/>
          <p:cNvSpPr/>
          <p:nvPr/>
        </p:nvSpPr>
        <p:spPr>
          <a:xfrm>
            <a:off x="2638001" y="2885018"/>
            <a:ext cx="345799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Community</a:t>
            </a:r>
          </a:p>
        </p:txBody>
      </p:sp>
      <p:sp>
        <p:nvSpPr>
          <p:cNvPr id="3" name="Rectangle 2"/>
          <p:cNvSpPr/>
          <p:nvPr/>
        </p:nvSpPr>
        <p:spPr>
          <a:xfrm>
            <a:off x="2027526" y="1152898"/>
            <a:ext cx="2339102"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Success</a:t>
            </a:r>
          </a:p>
        </p:txBody>
      </p:sp>
      <p:sp>
        <p:nvSpPr>
          <p:cNvPr id="7" name="Rectangle 6"/>
          <p:cNvSpPr/>
          <p:nvPr/>
        </p:nvSpPr>
        <p:spPr>
          <a:xfrm>
            <a:off x="2328270" y="2073049"/>
            <a:ext cx="293926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Challenge</a:t>
            </a:r>
          </a:p>
        </p:txBody>
      </p:sp>
      <p:sp>
        <p:nvSpPr>
          <p:cNvPr id="9" name="Rectangle 8"/>
          <p:cNvSpPr/>
          <p:nvPr/>
        </p:nvSpPr>
        <p:spPr>
          <a:xfrm>
            <a:off x="3698192" y="5211339"/>
            <a:ext cx="2680542"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Kindness</a:t>
            </a:r>
          </a:p>
        </p:txBody>
      </p:sp>
      <p:sp>
        <p:nvSpPr>
          <p:cNvPr id="11" name="Rectangle 10"/>
          <p:cNvSpPr/>
          <p:nvPr/>
        </p:nvSpPr>
        <p:spPr>
          <a:xfrm>
            <a:off x="3390643" y="4514283"/>
            <a:ext cx="313258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Friendship</a:t>
            </a:r>
          </a:p>
        </p:txBody>
      </p:sp>
      <p:sp>
        <p:nvSpPr>
          <p:cNvPr id="12" name="Rectangle 11"/>
          <p:cNvSpPr/>
          <p:nvPr/>
        </p:nvSpPr>
        <p:spPr>
          <a:xfrm>
            <a:off x="4058660" y="5940038"/>
            <a:ext cx="2399055"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Respect</a:t>
            </a:r>
          </a:p>
        </p:txBody>
      </p:sp>
      <p:sp>
        <p:nvSpPr>
          <p:cNvPr id="13" name="Rectangle 12"/>
          <p:cNvSpPr/>
          <p:nvPr/>
        </p:nvSpPr>
        <p:spPr>
          <a:xfrm>
            <a:off x="3043378" y="3743545"/>
            <a:ext cx="2499660"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Honesty</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EB63735F-0A3E-4586-9117-5B26FE4BCBC5}"/>
              </a:ext>
            </a:extLst>
          </p:cNvPr>
          <p:cNvSpPr txBox="1"/>
          <p:nvPr/>
        </p:nvSpPr>
        <p:spPr>
          <a:xfrm>
            <a:off x="7571116" y="1431985"/>
            <a:ext cx="379274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4"/>
                </a:solidFill>
                <a:latin typeface="Century Gothic"/>
                <a:cs typeface="Arial"/>
              </a:rPr>
              <a:t>Our core values are explored, celebrated and weaved through our Curriculum.  Through our values we aim to build determined, respectful and responsible citizens able to contribute to their school and wider community.</a:t>
            </a:r>
          </a:p>
        </p:txBody>
      </p:sp>
    </p:spTree>
    <p:extLst>
      <p:ext uri="{BB962C8B-B14F-4D97-AF65-F5344CB8AC3E}">
        <p14:creationId xmlns:p14="http://schemas.microsoft.com/office/powerpoint/2010/main" val="3091313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CC25FDF3-69EA-4E95-8BD9-75CD25CA6719}"/>
              </a:ext>
            </a:extLst>
          </p:cNvPr>
          <p:cNvSpPr/>
          <p:nvPr/>
        </p:nvSpPr>
        <p:spPr>
          <a:xfrm>
            <a:off x="-730020"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879FE8C5-0A51-49A1-97C8-7EE4DADCF20A}"/>
              </a:ext>
            </a:extLst>
          </p:cNvPr>
          <p:cNvSpPr/>
          <p:nvPr/>
        </p:nvSpPr>
        <p:spPr>
          <a:xfrm rot="5400000" flipH="1">
            <a:off x="4324440" y="136579"/>
            <a:ext cx="2082113"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0CE0E2AD-B459-4EFD-82E0-833E8C2A569C}"/>
              </a:ext>
            </a:extLst>
          </p:cNvPr>
          <p:cNvSpPr/>
          <p:nvPr/>
        </p:nvSpPr>
        <p:spPr>
          <a:xfrm flipH="1">
            <a:off x="11417808"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id="{CCB50E34-DC6E-EC58-CB52-52A6FD0FFBE5}"/>
              </a:ext>
            </a:extLst>
          </p:cNvPr>
          <p:cNvPicPr>
            <a:picLocks noChangeAspect="1"/>
          </p:cNvPicPr>
          <p:nvPr/>
        </p:nvPicPr>
        <p:blipFill>
          <a:blip r:embed="rId2"/>
          <a:stretch>
            <a:fillRect/>
          </a:stretch>
        </p:blipFill>
        <p:spPr>
          <a:xfrm>
            <a:off x="-540327" y="154278"/>
            <a:ext cx="2452255" cy="1561807"/>
          </a:xfrm>
          <a:prstGeom prst="rect">
            <a:avLst/>
          </a:prstGeom>
        </p:spPr>
      </p:pic>
      <p:sp>
        <p:nvSpPr>
          <p:cNvPr id="3" name="Content Placeholder 2">
            <a:extLst>
              <a:ext uri="{FF2B5EF4-FFF2-40B4-BE49-F238E27FC236}">
                <a16:creationId xmlns:a16="http://schemas.microsoft.com/office/drawing/2014/main" id="{26CE0165-0700-4983-B931-080A462966E4}"/>
              </a:ext>
            </a:extLst>
          </p:cNvPr>
          <p:cNvSpPr>
            <a:spLocks noGrp="1"/>
          </p:cNvSpPr>
          <p:nvPr>
            <p:ph idx="1"/>
          </p:nvPr>
        </p:nvSpPr>
        <p:spPr>
          <a:xfrm>
            <a:off x="1131335" y="1527144"/>
            <a:ext cx="10863177" cy="5180179"/>
          </a:xfrm>
        </p:spPr>
        <p:txBody>
          <a:bodyPr vert="horz" lIns="91440" tIns="45720" rIns="91440" bIns="45720" rtlCol="0" anchor="t">
            <a:normAutofit fontScale="92500" lnSpcReduction="10000"/>
          </a:bodyPr>
          <a:lstStyle/>
          <a:p>
            <a:pPr marL="0" indent="0">
              <a:buNone/>
            </a:pPr>
            <a:endParaRPr lang="en-US">
              <a:latin typeface="Comic Sans MS"/>
              <a:cs typeface="Calibri" panose="020F0502020204030204"/>
            </a:endParaRPr>
          </a:p>
          <a:p>
            <a:r>
              <a:rPr lang="en-US" b="1">
                <a:solidFill>
                  <a:srgbClr val="FF0000"/>
                </a:solidFill>
                <a:latin typeface="Comic Sans MS"/>
                <a:ea typeface="+mn-lt"/>
                <a:cs typeface="+mn-lt"/>
              </a:rPr>
              <a:t>First the children are taught one way of representing the 44 main sounds and then go on to learn the alternative spelling.</a:t>
            </a:r>
            <a:endParaRPr lang="en-US" b="1">
              <a:solidFill>
                <a:srgbClr val="FF0000"/>
              </a:solidFill>
              <a:latin typeface="Comic Sans MS"/>
              <a:cs typeface="Arial"/>
            </a:endParaRPr>
          </a:p>
          <a:p>
            <a:endParaRPr lang="en-US" b="1">
              <a:solidFill>
                <a:srgbClr val="FF0000"/>
              </a:solidFill>
              <a:latin typeface="Comic Sans MS"/>
              <a:ea typeface="+mn-lt"/>
              <a:cs typeface="+mn-lt"/>
            </a:endParaRPr>
          </a:p>
          <a:p>
            <a:r>
              <a:rPr lang="en-US" b="1" i="1">
                <a:solidFill>
                  <a:srgbClr val="002060"/>
                </a:solidFill>
                <a:latin typeface="Comic Sans MS"/>
                <a:ea typeface="+mn-lt"/>
                <a:cs typeface="+mn-lt"/>
              </a:rPr>
              <a:t>Read Write Inc.</a:t>
            </a:r>
            <a:r>
              <a:rPr lang="en-US" b="1">
                <a:solidFill>
                  <a:srgbClr val="002060"/>
                </a:solidFill>
                <a:latin typeface="Comic Sans MS"/>
                <a:ea typeface="+mn-lt"/>
                <a:cs typeface="+mn-lt"/>
              </a:rPr>
              <a:t> introduces the simple Speed Sounds (one sound, one grapheme) with Speed Sounds Set 1 and Set 2. They then learn more ways of writing the same sounds with the complex Speed Sounds Set 3 (e.g. they will be taught the sound ‘ay’ as in ‘play’ and they will then look at the sound ‘a-e’ as in ‘cake’ which is the same sound, different spelling)</a:t>
            </a:r>
            <a:endParaRPr lang="en-US" b="1">
              <a:solidFill>
                <a:srgbClr val="002060"/>
              </a:solidFill>
              <a:latin typeface="Comic Sans MS"/>
              <a:cs typeface="Arial"/>
            </a:endParaRPr>
          </a:p>
          <a:p>
            <a:endParaRPr lang="en-US" b="1">
              <a:solidFill>
                <a:srgbClr val="002060"/>
              </a:solidFill>
              <a:latin typeface="Comic Sans MS"/>
              <a:ea typeface="+mn-lt"/>
              <a:cs typeface="+mn-lt"/>
            </a:endParaRPr>
          </a:p>
          <a:p>
            <a:r>
              <a:rPr lang="en-US" b="1">
                <a:solidFill>
                  <a:srgbClr val="7030A0"/>
                </a:solidFill>
                <a:latin typeface="Comic Sans MS"/>
                <a:ea typeface="+mn-lt"/>
                <a:cs typeface="+mn-lt"/>
              </a:rPr>
              <a:t>Once children know the first set of Speed Sounds, they are ready to read the first Storybooks.</a:t>
            </a:r>
            <a:endParaRPr lang="en-US" b="1">
              <a:solidFill>
                <a:srgbClr val="7030A0"/>
              </a:solidFill>
              <a:latin typeface="Comic Sans MS"/>
              <a:cs typeface="Arial"/>
            </a:endParaRPr>
          </a:p>
          <a:p>
            <a:endParaRPr lang="en-US">
              <a:cs typeface="Calibri"/>
            </a:endParaRPr>
          </a:p>
        </p:txBody>
      </p:sp>
      <p:pic>
        <p:nvPicPr>
          <p:cNvPr id="6" name="Picture 2" descr="A picture containing clipart&#10;&#10;Description automatically generated">
            <a:extLst>
              <a:ext uri="{FF2B5EF4-FFF2-40B4-BE49-F238E27FC236}">
                <a16:creationId xmlns:a16="http://schemas.microsoft.com/office/drawing/2014/main" id="{F8C27468-9F40-DC5F-1644-2118CCEA2A18}"/>
              </a:ext>
            </a:extLst>
          </p:cNvPr>
          <p:cNvPicPr>
            <a:picLocks noChangeAspect="1"/>
          </p:cNvPicPr>
          <p:nvPr/>
        </p:nvPicPr>
        <p:blipFill>
          <a:blip r:embed="rId3"/>
          <a:stretch>
            <a:fillRect/>
          </a:stretch>
        </p:blipFill>
        <p:spPr>
          <a:xfrm rot="3000000">
            <a:off x="10555225" y="248843"/>
            <a:ext cx="1394114" cy="1427885"/>
          </a:xfrm>
          <a:prstGeom prst="rect">
            <a:avLst/>
          </a:prstGeom>
        </p:spPr>
      </p:pic>
      <p:sp>
        <p:nvSpPr>
          <p:cNvPr id="8" name="TextBox 1">
            <a:extLst>
              <a:ext uri="{FF2B5EF4-FFF2-40B4-BE49-F238E27FC236}">
                <a16:creationId xmlns:a16="http://schemas.microsoft.com/office/drawing/2014/main" id="{8B0DFD41-3D4A-F486-661D-0E2AF406A4F9}"/>
              </a:ext>
            </a:extLst>
          </p:cNvPr>
          <p:cNvSpPr txBox="1"/>
          <p:nvPr/>
        </p:nvSpPr>
        <p:spPr>
          <a:xfrm>
            <a:off x="1412192" y="528173"/>
            <a:ext cx="9587831"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rPr>
              <a:t>Read Write Inc. provides a structured and systematic approach to teaching phonics. Children</a:t>
            </a:r>
            <a:r>
              <a:rPr lang="en-US" b="1">
                <a:latin typeface="Comic Sans MS"/>
              </a:rPr>
              <a:t> </a:t>
            </a:r>
            <a:r>
              <a:rPr lang="en-US" sz="2400" b="1">
                <a:latin typeface="Comic Sans MS"/>
              </a:rPr>
              <a:t>in Foundation Stage and KS1 take part in a 30 minutes Phonics lesson every day.</a:t>
            </a:r>
            <a:endParaRPr lang="en-US" sz="2400" b="1">
              <a:cs typeface="Calibri"/>
            </a:endParaRPr>
          </a:p>
        </p:txBody>
      </p:sp>
    </p:spTree>
    <p:extLst>
      <p:ext uri="{BB962C8B-B14F-4D97-AF65-F5344CB8AC3E}">
        <p14:creationId xmlns:p14="http://schemas.microsoft.com/office/powerpoint/2010/main" val="3544684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A440AF4B-7B4D-4DDE-BBBC-242CE56708D8}"/>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F630372-F333-40D5-A866-A1E894A83590}"/>
              </a:ext>
            </a:extLst>
          </p:cNvPr>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7CD7CE87-EE92-42D3-89BE-0E5C838DAF11}"/>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3DB9C3-5755-4B02-AD4A-EB583923B1F9}"/>
              </a:ext>
            </a:extLst>
          </p:cNvPr>
          <p:cNvSpPr txBox="1"/>
          <p:nvPr/>
        </p:nvSpPr>
        <p:spPr>
          <a:xfrm>
            <a:off x="4109453" y="23314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Content Placeholder 5" descr="A poster of alphabet letters&#10;&#10;Description automatically generated">
            <a:extLst>
              <a:ext uri="{FF2B5EF4-FFF2-40B4-BE49-F238E27FC236}">
                <a16:creationId xmlns:a16="http://schemas.microsoft.com/office/drawing/2014/main" id="{C9FE725B-D745-99CB-4A7B-E5DB92FC444C}"/>
              </a:ext>
            </a:extLst>
          </p:cNvPr>
          <p:cNvPicPr>
            <a:picLocks noGrp="1" noChangeAspect="1"/>
          </p:cNvPicPr>
          <p:nvPr>
            <p:ph idx="1"/>
          </p:nvPr>
        </p:nvPicPr>
        <p:blipFill>
          <a:blip r:embed="rId2"/>
          <a:stretch>
            <a:fillRect/>
          </a:stretch>
        </p:blipFill>
        <p:spPr>
          <a:xfrm>
            <a:off x="794782" y="315480"/>
            <a:ext cx="4894361" cy="6360247"/>
          </a:xfrm>
        </p:spPr>
      </p:pic>
      <p:pic>
        <p:nvPicPr>
          <p:cNvPr id="8" name="Picture 7" descr="A chart of words and pictures&#10;&#10;Description automatically generated">
            <a:extLst>
              <a:ext uri="{FF2B5EF4-FFF2-40B4-BE49-F238E27FC236}">
                <a16:creationId xmlns:a16="http://schemas.microsoft.com/office/drawing/2014/main" id="{99BEA346-C11B-1B77-8B91-5F75A5F7DA4F}"/>
              </a:ext>
            </a:extLst>
          </p:cNvPr>
          <p:cNvPicPr>
            <a:picLocks noChangeAspect="1"/>
          </p:cNvPicPr>
          <p:nvPr/>
        </p:nvPicPr>
        <p:blipFill>
          <a:blip r:embed="rId3"/>
          <a:stretch>
            <a:fillRect/>
          </a:stretch>
        </p:blipFill>
        <p:spPr>
          <a:xfrm>
            <a:off x="6082145" y="313116"/>
            <a:ext cx="5001490" cy="6370313"/>
          </a:xfrm>
          <a:prstGeom prst="rect">
            <a:avLst/>
          </a:prstGeom>
        </p:spPr>
      </p:pic>
    </p:spTree>
    <p:extLst>
      <p:ext uri="{BB962C8B-B14F-4D97-AF65-F5344CB8AC3E}">
        <p14:creationId xmlns:p14="http://schemas.microsoft.com/office/powerpoint/2010/main" val="258261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A440AF4B-7B4D-4DDE-BBBC-242CE56708D8}"/>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F630372-F333-40D5-A866-A1E894A83590}"/>
              </a:ext>
            </a:extLst>
          </p:cNvPr>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7CD7CE87-EE92-42D3-89BE-0E5C838DAF11}"/>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3DB9C3-5755-4B02-AD4A-EB583923B1F9}"/>
              </a:ext>
            </a:extLst>
          </p:cNvPr>
          <p:cNvSpPr txBox="1"/>
          <p:nvPr/>
        </p:nvSpPr>
        <p:spPr>
          <a:xfrm>
            <a:off x="4109453" y="23314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 name="TextBox 1">
            <a:extLst>
              <a:ext uri="{FF2B5EF4-FFF2-40B4-BE49-F238E27FC236}">
                <a16:creationId xmlns:a16="http://schemas.microsoft.com/office/drawing/2014/main" id="{A79CEAAC-5C48-46A5-9D50-B7BBEF1857FF}"/>
              </a:ext>
            </a:extLst>
          </p:cNvPr>
          <p:cNvSpPr txBox="1"/>
          <p:nvPr/>
        </p:nvSpPr>
        <p:spPr>
          <a:xfrm>
            <a:off x="6236637" y="494320"/>
            <a:ext cx="5617625" cy="1843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2060"/>
                </a:solidFill>
                <a:latin typeface="Comic Sans MS"/>
                <a:cs typeface="Calibri"/>
              </a:rPr>
              <a:t>Teach Set 1 sounds up to Red level</a:t>
            </a:r>
          </a:p>
          <a:p>
            <a:endParaRPr lang="en-US" sz="1600">
              <a:solidFill>
                <a:srgbClr val="002060"/>
              </a:solidFill>
              <a:latin typeface="Comic Sans MS"/>
              <a:cs typeface="Calibri"/>
            </a:endParaRPr>
          </a:p>
          <a:p>
            <a:r>
              <a:rPr lang="en-US" sz="1600">
                <a:solidFill>
                  <a:srgbClr val="002060"/>
                </a:solidFill>
                <a:latin typeface="Comic Sans MS"/>
                <a:cs typeface="Calibri"/>
              </a:rPr>
              <a:t>Review Set 1 sounds and teach Set 2 sounds up to purple level</a:t>
            </a:r>
          </a:p>
          <a:p>
            <a:endParaRPr lang="en-US" sz="1600">
              <a:solidFill>
                <a:srgbClr val="002060"/>
              </a:solidFill>
              <a:latin typeface="Comic Sans MS"/>
              <a:cs typeface="Calibri"/>
            </a:endParaRPr>
          </a:p>
          <a:p>
            <a:r>
              <a:rPr lang="en-US" sz="1600">
                <a:solidFill>
                  <a:srgbClr val="002060"/>
                </a:solidFill>
                <a:latin typeface="Comic Sans MS"/>
                <a:cs typeface="Calibri"/>
              </a:rPr>
              <a:t>Review Set 2 sounds and teach Set 3 sounds  from Pink level</a:t>
            </a:r>
          </a:p>
        </p:txBody>
      </p:sp>
      <p:pic>
        <p:nvPicPr>
          <p:cNvPr id="8" name="Picture 9" descr="Graphical user interface, application&#10;&#10;Description automatically generated">
            <a:extLst>
              <a:ext uri="{FF2B5EF4-FFF2-40B4-BE49-F238E27FC236}">
                <a16:creationId xmlns:a16="http://schemas.microsoft.com/office/drawing/2014/main" id="{16D61EE4-E89D-046E-5A31-4ECE126E5B86}"/>
              </a:ext>
            </a:extLst>
          </p:cNvPr>
          <p:cNvPicPr>
            <a:picLocks noGrp="1" noChangeAspect="1"/>
          </p:cNvPicPr>
          <p:nvPr>
            <p:ph idx="1"/>
          </p:nvPr>
        </p:nvPicPr>
        <p:blipFill>
          <a:blip r:embed="rId2"/>
          <a:stretch>
            <a:fillRect/>
          </a:stretch>
        </p:blipFill>
        <p:spPr>
          <a:xfrm>
            <a:off x="275549" y="66098"/>
            <a:ext cx="5725011" cy="5584393"/>
          </a:xfrm>
        </p:spPr>
      </p:pic>
      <p:pic>
        <p:nvPicPr>
          <p:cNvPr id="10" name="Picture 10">
            <a:extLst>
              <a:ext uri="{FF2B5EF4-FFF2-40B4-BE49-F238E27FC236}">
                <a16:creationId xmlns:a16="http://schemas.microsoft.com/office/drawing/2014/main" id="{D4EA0F98-9442-0901-B518-66EDEC57D39E}"/>
              </a:ext>
            </a:extLst>
          </p:cNvPr>
          <p:cNvPicPr>
            <a:picLocks noChangeAspect="1"/>
          </p:cNvPicPr>
          <p:nvPr/>
        </p:nvPicPr>
        <p:blipFill>
          <a:blip r:embed="rId3"/>
          <a:stretch>
            <a:fillRect/>
          </a:stretch>
        </p:blipFill>
        <p:spPr>
          <a:xfrm>
            <a:off x="6289964" y="4911791"/>
            <a:ext cx="5874326" cy="581183"/>
          </a:xfrm>
          <a:prstGeom prst="rect">
            <a:avLst/>
          </a:prstGeom>
        </p:spPr>
      </p:pic>
      <p:sp>
        <p:nvSpPr>
          <p:cNvPr id="11" name="Rectangle 10">
            <a:extLst>
              <a:ext uri="{FF2B5EF4-FFF2-40B4-BE49-F238E27FC236}">
                <a16:creationId xmlns:a16="http://schemas.microsoft.com/office/drawing/2014/main" id="{1F3017C5-8FA8-1F65-372A-51243A02BED4}"/>
              </a:ext>
            </a:extLst>
          </p:cNvPr>
          <p:cNvSpPr>
            <a:spLocks noChangeArrowheads="1"/>
          </p:cNvSpPr>
          <p:nvPr/>
        </p:nvSpPr>
        <p:spPr bwMode="auto">
          <a:xfrm>
            <a:off x="6234544" y="2729202"/>
            <a:ext cx="547254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1F60"/>
                </a:solidFill>
                <a:effectLst/>
                <a:latin typeface="Comic Sans MS"/>
                <a:ea typeface="Calibri" panose="020F0502020204030204" pitchFamily="34" charset="0"/>
                <a:cs typeface="Arial"/>
              </a:rPr>
              <a:t>‘Off</a:t>
            </a:r>
            <a:r>
              <a:rPr kumimoji="0" lang="en-GB" altLang="en-US" sz="1600" b="0" i="0" u="none" strike="noStrike" cap="none" normalizeH="0">
                <a:ln>
                  <a:noFill/>
                </a:ln>
                <a:solidFill>
                  <a:srgbClr val="001F60"/>
                </a:solidFill>
                <a:effectLst/>
                <a:latin typeface="Comic Sans MS"/>
                <a:ea typeface="Calibri" panose="020F0502020204030204" pitchFamily="34" charset="0"/>
                <a:cs typeface="Arial"/>
              </a:rPr>
              <a:t> the programme’ – children above grey will move on to ARE books. </a:t>
            </a:r>
            <a:br>
              <a:rPr lang="en-GB" altLang="en-US" sz="1600" b="0" i="0" u="none" strike="noStrike" cap="none" normalizeH="0">
                <a:ln>
                  <a:noFill/>
                </a:ln>
                <a:effectLst/>
                <a:latin typeface="Comic Sans MS"/>
                <a:ea typeface="Calibri" panose="020F0502020204030204" pitchFamily="34" charset="0"/>
                <a:cs typeface="Arial" panose="020B0604020202020204" pitchFamily="34" charset="0"/>
              </a:rPr>
            </a:br>
            <a:endParaRPr lang="en-GB" altLang="en-US" sz="1600" b="0" i="0" u="none" strike="noStrike" cap="none" normalizeH="0" baseline="0">
              <a:ln>
                <a:noFill/>
              </a:ln>
              <a:effectLst/>
              <a:latin typeface="Comic Sans MS"/>
            </a:endParaRPr>
          </a:p>
          <a:p>
            <a:pPr defTabSz="914400" eaLnBrk="0" fontAlgn="base" hangingPunct="0">
              <a:spcBef>
                <a:spcPct val="0"/>
              </a:spcBef>
              <a:spcAft>
                <a:spcPct val="0"/>
              </a:spcAft>
            </a:pPr>
            <a:r>
              <a:rPr kumimoji="0" lang="en-GB" altLang="en-US" sz="1600" b="0" i="0" u="none" strike="noStrike" cap="none" normalizeH="0" baseline="0">
                <a:ln>
                  <a:noFill/>
                </a:ln>
                <a:solidFill>
                  <a:srgbClr val="001F60"/>
                </a:solidFill>
                <a:effectLst/>
                <a:latin typeface="Comic Sans MS"/>
                <a:ea typeface="Calibri" panose="020F0502020204030204" pitchFamily="34" charset="0"/>
                <a:cs typeface="Arial"/>
              </a:rPr>
              <a:t>At </a:t>
            </a:r>
            <a:r>
              <a:rPr kumimoji="0" lang="en-GB" altLang="en-US" sz="1600" b="0" i="0" u="none" strike="noStrike" cap="none" normalizeH="0" baseline="0" err="1">
                <a:ln>
                  <a:noFill/>
                </a:ln>
                <a:solidFill>
                  <a:srgbClr val="001F60"/>
                </a:solidFill>
                <a:effectLst/>
                <a:latin typeface="Comic Sans MS"/>
                <a:ea typeface="Calibri" panose="020F0502020204030204" pitchFamily="34" charset="0"/>
                <a:cs typeface="Arial"/>
              </a:rPr>
              <a:t>Heronshaw</a:t>
            </a:r>
            <a:r>
              <a:rPr kumimoji="0" lang="en-GB" altLang="en-US" sz="1600" b="0" i="0" u="none" strike="noStrike" cap="none" normalizeH="0" baseline="0">
                <a:ln>
                  <a:noFill/>
                </a:ln>
                <a:solidFill>
                  <a:srgbClr val="001F60"/>
                </a:solidFill>
                <a:effectLst/>
                <a:latin typeface="Comic Sans MS"/>
                <a:ea typeface="Calibri" panose="020F0502020204030204" pitchFamily="34" charset="0"/>
                <a:cs typeface="Arial"/>
              </a:rPr>
              <a:t> we love different authors so have chosen our 3 categories after 3 well loved authors: </a:t>
            </a:r>
            <a:br>
              <a:rPr lang="en-GB" altLang="en-US" sz="1600" b="0" i="0" u="none" strike="noStrike" cap="none" normalizeH="0" baseline="0">
                <a:ln>
                  <a:noFill/>
                </a:ln>
                <a:effectLst/>
                <a:latin typeface="Comic Sans MS"/>
                <a:ea typeface="Calibri" panose="020F0502020204030204" pitchFamily="34" charset="0"/>
                <a:cs typeface="Arial" panose="020B0604020202020204" pitchFamily="34" charset="0"/>
              </a:rPr>
            </a:br>
            <a:r>
              <a:rPr kumimoji="0" lang="en-GB" altLang="en-US" sz="1600" b="1" i="0" u="none" strike="noStrike" cap="none" normalizeH="0" baseline="0">
                <a:ln>
                  <a:noFill/>
                </a:ln>
                <a:solidFill>
                  <a:srgbClr val="BF9000"/>
                </a:solidFill>
                <a:effectLst/>
                <a:latin typeface="Comic Sans MS"/>
                <a:ea typeface="Calibri" panose="020F0502020204030204" pitchFamily="34" charset="0"/>
                <a:cs typeface="Arial"/>
              </a:rPr>
              <a:t>Julia Donaldson</a:t>
            </a:r>
            <a:r>
              <a:rPr kumimoji="0" lang="en-GB" altLang="en-US" sz="1600" b="0" i="0" u="none" strike="noStrike" cap="none" normalizeH="0" baseline="0">
                <a:ln>
                  <a:noFill/>
                </a:ln>
                <a:solidFill>
                  <a:srgbClr val="001F60"/>
                </a:solidFill>
                <a:effectLst/>
                <a:latin typeface="Comic Sans MS"/>
                <a:ea typeface="Calibri" panose="020F0502020204030204" pitchFamily="34" charset="0"/>
                <a:cs typeface="Arial"/>
              </a:rPr>
              <a:t>, </a:t>
            </a:r>
            <a:r>
              <a:rPr kumimoji="0" lang="en-GB" altLang="en-US" sz="1600" b="1" i="0" u="none" strike="noStrike" cap="none" normalizeH="0" baseline="0">
                <a:ln>
                  <a:noFill/>
                </a:ln>
                <a:solidFill>
                  <a:srgbClr val="BFBFBF"/>
                </a:solidFill>
                <a:effectLst/>
                <a:latin typeface="Comic Sans MS"/>
                <a:ea typeface="Calibri" panose="020F0502020204030204" pitchFamily="34" charset="0"/>
                <a:cs typeface="Arial"/>
              </a:rPr>
              <a:t>Oliver Jeffers</a:t>
            </a:r>
            <a:r>
              <a:rPr kumimoji="0" lang="en-GB" altLang="en-US" sz="1600" b="0" i="0" u="none" strike="noStrike" cap="none" normalizeH="0" baseline="0">
                <a:ln>
                  <a:noFill/>
                </a:ln>
                <a:solidFill>
                  <a:srgbClr val="BFBFBF"/>
                </a:solidFill>
                <a:effectLst/>
                <a:latin typeface="Comic Sans MS"/>
                <a:ea typeface="Calibri" panose="020F0502020204030204" pitchFamily="34" charset="0"/>
                <a:cs typeface="Arial"/>
              </a:rPr>
              <a:t> </a:t>
            </a:r>
            <a:r>
              <a:rPr kumimoji="0" lang="en-GB" altLang="en-US" sz="1600" b="0" i="0" u="none" strike="noStrike" cap="none" normalizeH="0" baseline="0">
                <a:ln>
                  <a:noFill/>
                </a:ln>
                <a:solidFill>
                  <a:srgbClr val="001F60"/>
                </a:solidFill>
                <a:effectLst/>
                <a:latin typeface="Comic Sans MS"/>
                <a:ea typeface="Calibri" panose="020F0502020204030204" pitchFamily="34" charset="0"/>
                <a:cs typeface="Arial"/>
              </a:rPr>
              <a:t>and </a:t>
            </a:r>
            <a:br>
              <a:rPr lang="en-GB" altLang="en-US" sz="1600" b="0" i="0" u="none" strike="noStrike" cap="none" normalizeH="0" baseline="0">
                <a:ln>
                  <a:noFill/>
                </a:ln>
                <a:effectLst/>
                <a:latin typeface="Comic Sans MS"/>
                <a:ea typeface="Calibri" panose="020F0502020204030204" pitchFamily="34" charset="0"/>
                <a:cs typeface="Arial" panose="020B0604020202020204" pitchFamily="34" charset="0"/>
              </a:rPr>
            </a:br>
            <a:r>
              <a:rPr kumimoji="0" lang="en-GB" altLang="en-US" sz="1600" b="1" i="0" u="none" strike="noStrike" cap="none" normalizeH="0" baseline="0">
                <a:ln>
                  <a:noFill/>
                </a:ln>
                <a:solidFill>
                  <a:srgbClr val="001F60"/>
                </a:solidFill>
                <a:effectLst/>
                <a:latin typeface="Comic Sans MS"/>
                <a:ea typeface="Calibri" panose="020F0502020204030204" pitchFamily="34" charset="0"/>
                <a:cs typeface="Arial"/>
              </a:rPr>
              <a:t>J K Rowling</a:t>
            </a:r>
            <a:r>
              <a:rPr kumimoji="0" lang="en-GB" altLang="en-US" sz="1600" b="0" i="0" u="none" strike="noStrike" cap="none" normalizeH="0" baseline="0">
                <a:ln>
                  <a:noFill/>
                </a:ln>
                <a:solidFill>
                  <a:srgbClr val="001F60"/>
                </a:solidFill>
                <a:effectLst/>
                <a:latin typeface="Comic Sans MS"/>
                <a:ea typeface="Calibri" panose="020F0502020204030204" pitchFamily="34" charset="0"/>
                <a:cs typeface="Arial"/>
              </a:rPr>
              <a:t>.</a:t>
            </a:r>
            <a:r>
              <a:rPr lang="en-GB" altLang="en-US" sz="1600">
                <a:solidFill>
                  <a:srgbClr val="001F60"/>
                </a:solidFill>
                <a:latin typeface="Comic Sans MS"/>
                <a:ea typeface="Calibri" panose="020F0502020204030204" pitchFamily="34" charset="0"/>
                <a:cs typeface="Arial"/>
              </a:rPr>
              <a:t> </a:t>
            </a:r>
            <a:endParaRPr lang="en-GB" altLang="en-US" sz="1600" b="0" i="0" u="none" strike="noStrike" cap="none" normalizeH="0" baseline="0">
              <a:ln>
                <a:noFill/>
              </a:ln>
              <a:solidFill>
                <a:srgbClr val="001F60"/>
              </a:solidFill>
              <a:effectLst/>
              <a:latin typeface="Comic Sans MS"/>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600" b="0" i="0" u="none" strike="noStrike" cap="none" normalizeH="0" baseline="0">
              <a:ln>
                <a:noFill/>
              </a:ln>
              <a:solidFill>
                <a:srgbClr val="001F60"/>
              </a:solidFill>
              <a:effectLst/>
              <a:latin typeface="Comic Sans MS"/>
              <a:ea typeface="Calibri" panose="020F0502020204030204" pitchFamily="34" charset="0"/>
              <a:cs typeface="Arial" panose="020B0604020202020204" pitchFamily="34" charset="0"/>
            </a:endParaRPr>
          </a:p>
          <a:p>
            <a:pPr defTabSz="914400" eaLnBrk="0" fontAlgn="base" hangingPunct="0">
              <a:spcBef>
                <a:spcPct val="0"/>
              </a:spcBef>
              <a:spcAft>
                <a:spcPct val="0"/>
              </a:spcAft>
            </a:pPr>
            <a:endParaRPr lang="en-GB" altLang="en-US" sz="1600" b="0" i="0" u="none" strike="noStrike" cap="none" normalizeH="0" baseline="0">
              <a:ln>
                <a:noFill/>
              </a:ln>
              <a:solidFill>
                <a:srgbClr val="001F60"/>
              </a:solidFill>
              <a:effectLst/>
              <a:latin typeface="Comic Sans MS"/>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600" b="0" i="0" u="none" strike="noStrike" cap="none" normalizeH="0" baseline="0">
              <a:ln>
                <a:noFill/>
              </a:ln>
              <a:effectLst/>
              <a:latin typeface="Arial" panose="020B0604020202020204" pitchFamily="34" charset="0"/>
              <a:cs typeface="Arial"/>
            </a:endParaRPr>
          </a:p>
        </p:txBody>
      </p:sp>
    </p:spTree>
    <p:extLst>
      <p:ext uri="{BB962C8B-B14F-4D97-AF65-F5344CB8AC3E}">
        <p14:creationId xmlns:p14="http://schemas.microsoft.com/office/powerpoint/2010/main" val="54330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2DBA64F3-E3AE-42EE-A4F5-3AD27FA409F3}"/>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24BA6745-2ED6-49FA-997F-9D6A04790911}"/>
              </a:ext>
            </a:extLst>
          </p:cNvPr>
          <p:cNvSpPr/>
          <p:nvPr/>
        </p:nvSpPr>
        <p:spPr>
          <a:xfrm rot="5400000" flipH="1">
            <a:off x="4899768" y="-412742"/>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6F5E20E4-5622-4A65-9F91-C82DBA864DD9}"/>
              </a:ext>
            </a:extLst>
          </p:cNvPr>
          <p:cNvSpPr/>
          <p:nvPr/>
        </p:nvSpPr>
        <p:spPr>
          <a:xfrm flipH="1">
            <a:off x="11417809" y="93579"/>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EEA166-3A3A-4056-915B-42710FDA7019}"/>
              </a:ext>
            </a:extLst>
          </p:cNvPr>
          <p:cNvSpPr txBox="1"/>
          <p:nvPr/>
        </p:nvSpPr>
        <p:spPr>
          <a:xfrm>
            <a:off x="4195052" y="188213"/>
            <a:ext cx="33614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a:latin typeface="Comic Sans MS"/>
                <a:cs typeface="Calibri"/>
              </a:rPr>
              <a:t>Reading in KS 1</a:t>
            </a:r>
          </a:p>
        </p:txBody>
      </p:sp>
      <p:sp>
        <p:nvSpPr>
          <p:cNvPr id="3" name="TextBox 2">
            <a:extLst>
              <a:ext uri="{FF2B5EF4-FFF2-40B4-BE49-F238E27FC236}">
                <a16:creationId xmlns:a16="http://schemas.microsoft.com/office/drawing/2014/main" id="{3A690B06-5179-4196-98CF-580FD96DEEAB}"/>
              </a:ext>
            </a:extLst>
          </p:cNvPr>
          <p:cNvSpPr txBox="1"/>
          <p:nvPr/>
        </p:nvSpPr>
        <p:spPr>
          <a:xfrm>
            <a:off x="2131395" y="1102237"/>
            <a:ext cx="713404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cs typeface="Calibri"/>
              </a:rPr>
              <a:t>At </a:t>
            </a:r>
            <a:r>
              <a:rPr lang="en-US" sz="2000" err="1">
                <a:latin typeface="Comic Sans MS"/>
                <a:cs typeface="Calibri"/>
              </a:rPr>
              <a:t>Heronshaw</a:t>
            </a:r>
            <a:r>
              <a:rPr lang="en-US" sz="2000">
                <a:latin typeface="Comic Sans MS"/>
                <a:cs typeface="Calibri"/>
              </a:rPr>
              <a:t> we promote the love of reading. </a:t>
            </a:r>
            <a:br>
              <a:rPr lang="en-US" sz="2000">
                <a:latin typeface="Comic Sans MS"/>
                <a:cs typeface="Calibri"/>
              </a:rPr>
            </a:br>
            <a:r>
              <a:rPr lang="en-US" sz="2000">
                <a:latin typeface="Comic Sans MS"/>
                <a:cs typeface="Calibri"/>
              </a:rPr>
              <a:t>Each classroom has an inviting reading area for the children to access in the form of their own mini library. </a:t>
            </a:r>
          </a:p>
          <a:p>
            <a:endParaRPr lang="en-US" sz="2000">
              <a:cs typeface="Calibri"/>
            </a:endParaRPr>
          </a:p>
          <a:p>
            <a:r>
              <a:rPr lang="en-US" sz="2000">
                <a:latin typeface="Comic Sans MS"/>
                <a:cs typeface="Calibri"/>
              </a:rPr>
              <a:t>Each child takes home a reading book which matches their phonics level. They need to read this at least 3 times for decoding, fluency and comprehension. </a:t>
            </a:r>
          </a:p>
          <a:p>
            <a:endParaRPr lang="en-US" sz="2000">
              <a:latin typeface="Comic Sans MS"/>
              <a:cs typeface="Calibri"/>
            </a:endParaRPr>
          </a:p>
          <a:p>
            <a:r>
              <a:rPr lang="en-US" sz="2000">
                <a:latin typeface="Comic Sans MS"/>
                <a:cs typeface="Calibri"/>
              </a:rPr>
              <a:t>All children on Red level and above get their own bookmark to keep which has all the </a:t>
            </a:r>
            <a:r>
              <a:rPr lang="en-US" sz="2000" b="1">
                <a:solidFill>
                  <a:srgbClr val="FF0000"/>
                </a:solidFill>
                <a:latin typeface="Comic Sans MS"/>
                <a:cs typeface="Calibri"/>
              </a:rPr>
              <a:t>RED words</a:t>
            </a:r>
            <a:r>
              <a:rPr lang="en-US" sz="2000">
                <a:latin typeface="Comic Sans MS"/>
                <a:cs typeface="Calibri"/>
              </a:rPr>
              <a:t> for that level. These are words that can't follow phonics sounds. Please practice these at home as well. </a:t>
            </a:r>
          </a:p>
          <a:p>
            <a:endParaRPr lang="en-US" sz="2000">
              <a:latin typeface="Comic Sans MS"/>
              <a:cs typeface="Calibri"/>
            </a:endParaRPr>
          </a:p>
          <a:p>
            <a:r>
              <a:rPr lang="en-US" sz="2000">
                <a:latin typeface="Comic Sans MS"/>
                <a:cs typeface="Calibri"/>
              </a:rPr>
              <a:t>As your child moves up their phonics level they shall achieve their </a:t>
            </a:r>
            <a:r>
              <a:rPr lang="en-US" sz="2000" err="1">
                <a:latin typeface="Comic Sans MS"/>
                <a:cs typeface="Calibri"/>
              </a:rPr>
              <a:t>coloured</a:t>
            </a:r>
            <a:r>
              <a:rPr lang="en-US" sz="2000">
                <a:latin typeface="Comic Sans MS"/>
                <a:cs typeface="Calibri"/>
              </a:rPr>
              <a:t> phonics group certificate!</a:t>
            </a:r>
          </a:p>
          <a:p>
            <a:endParaRPr lang="en-US" sz="2000">
              <a:latin typeface="Comic Sans MS"/>
              <a:cs typeface="Calibri"/>
            </a:endParaRPr>
          </a:p>
        </p:txBody>
      </p:sp>
      <p:pic>
        <p:nvPicPr>
          <p:cNvPr id="4" name="Picture 4" descr="A picture containing table&#10;&#10;Description automatically generated">
            <a:extLst>
              <a:ext uri="{FF2B5EF4-FFF2-40B4-BE49-F238E27FC236}">
                <a16:creationId xmlns:a16="http://schemas.microsoft.com/office/drawing/2014/main" id="{43DFF4DC-5621-4924-87B9-BA92723D90FB}"/>
              </a:ext>
            </a:extLst>
          </p:cNvPr>
          <p:cNvPicPr>
            <a:picLocks noChangeAspect="1"/>
          </p:cNvPicPr>
          <p:nvPr/>
        </p:nvPicPr>
        <p:blipFill>
          <a:blip r:embed="rId2"/>
          <a:stretch>
            <a:fillRect/>
          </a:stretch>
        </p:blipFill>
        <p:spPr>
          <a:xfrm rot="20580000">
            <a:off x="9641264" y="666750"/>
            <a:ext cx="931177" cy="2691704"/>
          </a:xfrm>
          <a:prstGeom prst="rect">
            <a:avLst/>
          </a:prstGeom>
        </p:spPr>
      </p:pic>
      <p:pic>
        <p:nvPicPr>
          <p:cNvPr id="5" name="Picture 6" descr="A picture containing text, book&#10;&#10;Description automatically generated">
            <a:extLst>
              <a:ext uri="{FF2B5EF4-FFF2-40B4-BE49-F238E27FC236}">
                <a16:creationId xmlns:a16="http://schemas.microsoft.com/office/drawing/2014/main" id="{F85F4940-E0BD-4676-A75A-F4ED8A3675F5}"/>
              </a:ext>
            </a:extLst>
          </p:cNvPr>
          <p:cNvPicPr>
            <a:picLocks noChangeAspect="1"/>
          </p:cNvPicPr>
          <p:nvPr/>
        </p:nvPicPr>
        <p:blipFill>
          <a:blip r:embed="rId3"/>
          <a:stretch>
            <a:fillRect/>
          </a:stretch>
        </p:blipFill>
        <p:spPr>
          <a:xfrm rot="840000">
            <a:off x="314362" y="1566074"/>
            <a:ext cx="1334042" cy="1579355"/>
          </a:xfrm>
          <a:prstGeom prst="rect">
            <a:avLst/>
          </a:prstGeom>
        </p:spPr>
      </p:pic>
      <p:pic>
        <p:nvPicPr>
          <p:cNvPr id="6" name="Picture 7" descr="A screenshot of a video game&#10;&#10;Description automatically generated">
            <a:extLst>
              <a:ext uri="{FF2B5EF4-FFF2-40B4-BE49-F238E27FC236}">
                <a16:creationId xmlns:a16="http://schemas.microsoft.com/office/drawing/2014/main" id="{912891E8-3997-423A-A2DB-ADA4C7750683}"/>
              </a:ext>
            </a:extLst>
          </p:cNvPr>
          <p:cNvPicPr>
            <a:picLocks noChangeAspect="1"/>
          </p:cNvPicPr>
          <p:nvPr/>
        </p:nvPicPr>
        <p:blipFill>
          <a:blip r:embed="rId4"/>
          <a:stretch>
            <a:fillRect/>
          </a:stretch>
        </p:blipFill>
        <p:spPr>
          <a:xfrm>
            <a:off x="433118" y="5186345"/>
            <a:ext cx="1554911" cy="1187750"/>
          </a:xfrm>
          <a:prstGeom prst="rect">
            <a:avLst/>
          </a:prstGeom>
        </p:spPr>
      </p:pic>
      <p:pic>
        <p:nvPicPr>
          <p:cNvPr id="16" name="Picture 16" descr="Graphical user interface, application&#10;&#10;Description automatically generated">
            <a:extLst>
              <a:ext uri="{FF2B5EF4-FFF2-40B4-BE49-F238E27FC236}">
                <a16:creationId xmlns:a16="http://schemas.microsoft.com/office/drawing/2014/main" id="{93DDC8E8-5B7D-C6B5-B91D-C86DB90C101D}"/>
              </a:ext>
            </a:extLst>
          </p:cNvPr>
          <p:cNvPicPr>
            <a:picLocks noChangeAspect="1"/>
          </p:cNvPicPr>
          <p:nvPr/>
        </p:nvPicPr>
        <p:blipFill>
          <a:blip r:embed="rId5"/>
          <a:stretch>
            <a:fillRect/>
          </a:stretch>
        </p:blipFill>
        <p:spPr>
          <a:xfrm>
            <a:off x="8996779" y="3834523"/>
            <a:ext cx="2807277" cy="1955222"/>
          </a:xfrm>
          <a:prstGeom prst="rect">
            <a:avLst/>
          </a:prstGeom>
        </p:spPr>
      </p:pic>
      <p:sp>
        <p:nvSpPr>
          <p:cNvPr id="17" name="5-Point Star 18">
            <a:extLst>
              <a:ext uri="{FF2B5EF4-FFF2-40B4-BE49-F238E27FC236}">
                <a16:creationId xmlns:a16="http://schemas.microsoft.com/office/drawing/2014/main" id="{E1477B34-1D99-7D5A-5308-DFE3780971EE}"/>
              </a:ext>
            </a:extLst>
          </p:cNvPr>
          <p:cNvSpPr/>
          <p:nvPr/>
        </p:nvSpPr>
        <p:spPr>
          <a:xfrm>
            <a:off x="7949302" y="84007"/>
            <a:ext cx="740410" cy="653241"/>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Tree>
    <p:extLst>
      <p:ext uri="{BB962C8B-B14F-4D97-AF65-F5344CB8AC3E}">
        <p14:creationId xmlns:p14="http://schemas.microsoft.com/office/powerpoint/2010/main" val="3341843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2DBA64F3-E3AE-42EE-A4F5-3AD27FA409F3}"/>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24BA6745-2ED6-49FA-997F-9D6A04790911}"/>
              </a:ext>
            </a:extLst>
          </p:cNvPr>
          <p:cNvSpPr/>
          <p:nvPr/>
        </p:nvSpPr>
        <p:spPr>
          <a:xfrm rot="5400000" flipH="1">
            <a:off x="4899768" y="-412742"/>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6F5E20E4-5622-4A65-9F91-C82DBA864DD9}"/>
              </a:ext>
            </a:extLst>
          </p:cNvPr>
          <p:cNvSpPr/>
          <p:nvPr/>
        </p:nvSpPr>
        <p:spPr>
          <a:xfrm flipH="1">
            <a:off x="11417809" y="93579"/>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EEA166-3A3A-4056-915B-42710FDA7019}"/>
              </a:ext>
            </a:extLst>
          </p:cNvPr>
          <p:cNvSpPr txBox="1"/>
          <p:nvPr/>
        </p:nvSpPr>
        <p:spPr>
          <a:xfrm>
            <a:off x="4222761" y="202067"/>
            <a:ext cx="33614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a:latin typeface="Comic Sans MS"/>
                <a:cs typeface="Calibri"/>
              </a:rPr>
              <a:t>Reading in KS1</a:t>
            </a:r>
          </a:p>
        </p:txBody>
      </p:sp>
      <p:sp>
        <p:nvSpPr>
          <p:cNvPr id="17" name="5-Point Star 18">
            <a:extLst>
              <a:ext uri="{FF2B5EF4-FFF2-40B4-BE49-F238E27FC236}">
                <a16:creationId xmlns:a16="http://schemas.microsoft.com/office/drawing/2014/main" id="{E1477B34-1D99-7D5A-5308-DFE3780971EE}"/>
              </a:ext>
            </a:extLst>
          </p:cNvPr>
          <p:cNvSpPr/>
          <p:nvPr/>
        </p:nvSpPr>
        <p:spPr>
          <a:xfrm>
            <a:off x="3044793" y="879"/>
            <a:ext cx="740410" cy="653241"/>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pic>
        <p:nvPicPr>
          <p:cNvPr id="8" name="Picture 17" descr="A picture containing text, indoor, several&#10;&#10;Description automatically generated">
            <a:extLst>
              <a:ext uri="{FF2B5EF4-FFF2-40B4-BE49-F238E27FC236}">
                <a16:creationId xmlns:a16="http://schemas.microsoft.com/office/drawing/2014/main" id="{8B264099-FB70-357A-03F7-A8F175C8B506}"/>
              </a:ext>
            </a:extLst>
          </p:cNvPr>
          <p:cNvPicPr>
            <a:picLocks noChangeAspect="1"/>
          </p:cNvPicPr>
          <p:nvPr/>
        </p:nvPicPr>
        <p:blipFill>
          <a:blip r:embed="rId2"/>
          <a:stretch>
            <a:fillRect/>
          </a:stretch>
        </p:blipFill>
        <p:spPr>
          <a:xfrm>
            <a:off x="10035019" y="142876"/>
            <a:ext cx="1940503" cy="2190750"/>
          </a:xfrm>
          <a:prstGeom prst="rect">
            <a:avLst/>
          </a:prstGeom>
        </p:spPr>
      </p:pic>
      <p:pic>
        <p:nvPicPr>
          <p:cNvPr id="18" name="Picture 18" descr="A picture containing text, indoor, several&#10;&#10;Description automatically generated">
            <a:extLst>
              <a:ext uri="{FF2B5EF4-FFF2-40B4-BE49-F238E27FC236}">
                <a16:creationId xmlns:a16="http://schemas.microsoft.com/office/drawing/2014/main" id="{8C8AD8F1-3777-C2BF-0A2A-3FC50574F655}"/>
              </a:ext>
            </a:extLst>
          </p:cNvPr>
          <p:cNvPicPr>
            <a:picLocks noChangeAspect="1"/>
          </p:cNvPicPr>
          <p:nvPr/>
        </p:nvPicPr>
        <p:blipFill>
          <a:blip r:embed="rId3"/>
          <a:stretch>
            <a:fillRect/>
          </a:stretch>
        </p:blipFill>
        <p:spPr>
          <a:xfrm>
            <a:off x="-46760" y="2336221"/>
            <a:ext cx="2124075" cy="2402899"/>
          </a:xfrm>
          <a:prstGeom prst="rect">
            <a:avLst/>
          </a:prstGeom>
        </p:spPr>
      </p:pic>
      <p:pic>
        <p:nvPicPr>
          <p:cNvPr id="19" name="Picture 19" descr="A picture containing text, bookshelf, several&#10;&#10;Description automatically generated">
            <a:extLst>
              <a:ext uri="{FF2B5EF4-FFF2-40B4-BE49-F238E27FC236}">
                <a16:creationId xmlns:a16="http://schemas.microsoft.com/office/drawing/2014/main" id="{235321A8-A62B-4D2F-725D-1605D0AB6452}"/>
              </a:ext>
            </a:extLst>
          </p:cNvPr>
          <p:cNvPicPr>
            <a:picLocks noChangeAspect="1"/>
          </p:cNvPicPr>
          <p:nvPr/>
        </p:nvPicPr>
        <p:blipFill>
          <a:blip r:embed="rId4"/>
          <a:stretch>
            <a:fillRect/>
          </a:stretch>
        </p:blipFill>
        <p:spPr>
          <a:xfrm>
            <a:off x="9752733" y="4460298"/>
            <a:ext cx="2126673" cy="2398569"/>
          </a:xfrm>
          <a:prstGeom prst="rect">
            <a:avLst/>
          </a:prstGeom>
        </p:spPr>
      </p:pic>
      <p:sp>
        <p:nvSpPr>
          <p:cNvPr id="20" name="Rectangle 19">
            <a:extLst>
              <a:ext uri="{FF2B5EF4-FFF2-40B4-BE49-F238E27FC236}">
                <a16:creationId xmlns:a16="http://schemas.microsoft.com/office/drawing/2014/main" id="{AAFDDA0E-84E2-209C-B1DD-EC31B2131D50}"/>
              </a:ext>
            </a:extLst>
          </p:cNvPr>
          <p:cNvSpPr/>
          <p:nvPr/>
        </p:nvSpPr>
        <p:spPr>
          <a:xfrm>
            <a:off x="2230580" y="939729"/>
            <a:ext cx="7800110" cy="624786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pPr>
            <a:r>
              <a:rPr lang="en-GB" altLang="en-US" sz="2000">
                <a:solidFill>
                  <a:srgbClr val="001F60"/>
                </a:solidFill>
                <a:latin typeface="Comic Sans MS"/>
                <a:ea typeface="Calibri" panose="020F0502020204030204" pitchFamily="34" charset="0"/>
                <a:cs typeface="Arial"/>
              </a:rPr>
              <a:t>‘</a:t>
            </a:r>
            <a:r>
              <a:rPr lang="en-GB" altLang="en-US" sz="2000">
                <a:solidFill>
                  <a:srgbClr val="BF9000"/>
                </a:solidFill>
                <a:latin typeface="Comic Sans MS"/>
                <a:ea typeface="Calibri" panose="020F0502020204030204" pitchFamily="34" charset="0"/>
                <a:cs typeface="Arial"/>
              </a:rPr>
              <a:t>Donaldson</a:t>
            </a:r>
            <a:r>
              <a:rPr lang="en-GB" altLang="en-US" sz="2000">
                <a:solidFill>
                  <a:srgbClr val="001F60"/>
                </a:solidFill>
                <a:latin typeface="Comic Sans MS"/>
                <a:ea typeface="Calibri" panose="020F0502020204030204" pitchFamily="34" charset="0"/>
                <a:cs typeface="Arial"/>
              </a:rPr>
              <a:t>’ bookcase; all books with a </a:t>
            </a:r>
            <a:r>
              <a:rPr lang="en-GB" altLang="en-US" sz="2000">
                <a:solidFill>
                  <a:srgbClr val="BF9000"/>
                </a:solidFill>
                <a:latin typeface="Comic Sans MS"/>
                <a:ea typeface="Calibri" panose="020F0502020204030204" pitchFamily="34" charset="0"/>
                <a:cs typeface="Arial"/>
              </a:rPr>
              <a:t>yellow </a:t>
            </a:r>
            <a:r>
              <a:rPr lang="en-GB" altLang="en-US" sz="2000">
                <a:solidFill>
                  <a:srgbClr val="001F60"/>
                </a:solidFill>
                <a:latin typeface="Comic Sans MS"/>
                <a:ea typeface="Calibri" panose="020F0502020204030204" pitchFamily="34" charset="0"/>
                <a:cs typeface="Arial"/>
              </a:rPr>
              <a:t>sticker. Children should enjoy the freedom of choice and look to build their stamina and fluency with this range of books. </a:t>
            </a:r>
            <a:endParaRPr lang="en-GB" altLang="en-US" sz="2000">
              <a:solidFill>
                <a:srgbClr val="001F60"/>
              </a:solidFill>
              <a:latin typeface="Comic Sans MS"/>
              <a:ea typeface="Calibri" panose="020F0502020204030204" pitchFamily="34" charset="0"/>
              <a:cs typeface="Arial" panose="020B0604020202020204" pitchFamily="34" charset="0"/>
            </a:endParaRPr>
          </a:p>
          <a:p>
            <a:pPr defTabSz="914400">
              <a:spcBef>
                <a:spcPct val="0"/>
              </a:spcBef>
              <a:spcAft>
                <a:spcPct val="0"/>
              </a:spcAft>
            </a:pPr>
            <a:endParaRPr lang="en-GB" altLang="en-US" sz="2000">
              <a:solidFill>
                <a:srgbClr val="001F60"/>
              </a:solidFill>
              <a:latin typeface="Comic Sans MS"/>
              <a:ea typeface="Calibri" panose="020F0502020204030204" pitchFamily="34" charset="0"/>
              <a:cs typeface="Arial"/>
            </a:endParaRPr>
          </a:p>
          <a:p>
            <a:pPr defTabSz="914400" eaLnBrk="0" fontAlgn="base" hangingPunct="0">
              <a:spcBef>
                <a:spcPct val="0"/>
              </a:spcBef>
              <a:spcAft>
                <a:spcPct val="0"/>
              </a:spcAft>
            </a:pPr>
            <a:r>
              <a:rPr lang="en-GB" altLang="en-US" sz="2000">
                <a:solidFill>
                  <a:srgbClr val="BFBFBF"/>
                </a:solidFill>
                <a:latin typeface="Comic Sans MS"/>
                <a:ea typeface="Calibri" panose="020F0502020204030204" pitchFamily="34" charset="0"/>
                <a:cs typeface="Arial"/>
              </a:rPr>
              <a:t>‘Jeffers’</a:t>
            </a:r>
            <a:r>
              <a:rPr lang="en-GB" altLang="en-US" sz="2000">
                <a:solidFill>
                  <a:srgbClr val="001F60"/>
                </a:solidFill>
                <a:latin typeface="Comic Sans MS"/>
                <a:ea typeface="Calibri" panose="020F0502020204030204" pitchFamily="34" charset="0"/>
                <a:cs typeface="Arial"/>
              </a:rPr>
              <a:t> collection, marked with </a:t>
            </a:r>
            <a:r>
              <a:rPr lang="en-GB" altLang="en-US" sz="2000">
                <a:solidFill>
                  <a:srgbClr val="BFBFBF"/>
                </a:solidFill>
                <a:latin typeface="Comic Sans MS"/>
                <a:ea typeface="Calibri" panose="020F0502020204030204" pitchFamily="34" charset="0"/>
                <a:cs typeface="Arial"/>
              </a:rPr>
              <a:t>silver</a:t>
            </a:r>
            <a:r>
              <a:rPr lang="en-GB" altLang="en-US" sz="2000">
                <a:solidFill>
                  <a:srgbClr val="001F60"/>
                </a:solidFill>
                <a:latin typeface="Comic Sans MS"/>
                <a:ea typeface="Calibri" panose="020F0502020204030204" pitchFamily="34" charset="0"/>
                <a:cs typeface="Arial"/>
              </a:rPr>
              <a:t> stickers. Longer words and sentences. Longer stories and paragraphs to progress on from Donaldson. </a:t>
            </a:r>
            <a:endParaRPr lang="en-GB" altLang="en-US" sz="2000">
              <a:solidFill>
                <a:srgbClr val="001F60"/>
              </a:solidFill>
              <a:latin typeface="Comic Sans MS"/>
              <a:ea typeface="Calibri" panose="020F0502020204030204" pitchFamily="34" charset="0"/>
              <a:cs typeface="Arial" panose="020B0604020202020204" pitchFamily="34" charset="0"/>
            </a:endParaRPr>
          </a:p>
          <a:p>
            <a:pPr defTabSz="914400">
              <a:spcBef>
                <a:spcPct val="0"/>
              </a:spcBef>
              <a:spcAft>
                <a:spcPct val="0"/>
              </a:spcAft>
            </a:pPr>
            <a:endParaRPr lang="en-GB" altLang="en-US" sz="2000">
              <a:solidFill>
                <a:srgbClr val="001F60"/>
              </a:solidFill>
              <a:latin typeface="Comic Sans MS"/>
              <a:ea typeface="Calibri" panose="020F0502020204030204" pitchFamily="34" charset="0"/>
              <a:cs typeface="Arial"/>
            </a:endParaRPr>
          </a:p>
          <a:p>
            <a:pPr defTabSz="914400" eaLnBrk="0" fontAlgn="base" hangingPunct="0">
              <a:spcBef>
                <a:spcPct val="0"/>
              </a:spcBef>
              <a:spcAft>
                <a:spcPct val="0"/>
              </a:spcAft>
            </a:pPr>
            <a:r>
              <a:rPr lang="en-GB" altLang="en-US" sz="2000">
                <a:solidFill>
                  <a:srgbClr val="001F60"/>
                </a:solidFill>
                <a:latin typeface="Comic Sans MS"/>
                <a:ea typeface="Calibri" panose="020F0502020204030204" pitchFamily="34" charset="0"/>
                <a:cs typeface="Arial"/>
              </a:rPr>
              <a:t>'Rowling’ marked with blue stickers. Comprehensive chapter books that require confidence, pace and fluency from the reader. </a:t>
            </a:r>
            <a:endParaRPr lang="en-GB" altLang="en-US" sz="2000">
              <a:solidFill>
                <a:srgbClr val="001F60"/>
              </a:solidFill>
              <a:latin typeface="Comic Sans MS"/>
              <a:ea typeface="Calibri" panose="020F0502020204030204" pitchFamily="34" charset="0"/>
              <a:cs typeface="Arial" panose="020B0604020202020204" pitchFamily="34" charset="0"/>
            </a:endParaRPr>
          </a:p>
          <a:p>
            <a:pPr lvl="0" defTabSz="914400" eaLnBrk="0" fontAlgn="base" hangingPunct="0">
              <a:spcBef>
                <a:spcPct val="0"/>
              </a:spcBef>
              <a:spcAft>
                <a:spcPct val="0"/>
              </a:spcAft>
            </a:pPr>
            <a:endParaRPr lang="en-GB" altLang="en-US" sz="2000">
              <a:solidFill>
                <a:srgbClr val="001F60"/>
              </a:solidFill>
              <a:latin typeface="Comic Sans MS"/>
              <a:ea typeface="Calibri" panose="020F0502020204030204" pitchFamily="34" charset="0"/>
              <a:cs typeface="Arial" panose="020B0604020202020204" pitchFamily="34" charset="0"/>
            </a:endParaRPr>
          </a:p>
          <a:p>
            <a:pPr defTabSz="914400" eaLnBrk="0" fontAlgn="base" hangingPunct="0">
              <a:spcBef>
                <a:spcPct val="0"/>
              </a:spcBef>
              <a:spcAft>
                <a:spcPct val="0"/>
              </a:spcAft>
            </a:pPr>
            <a:r>
              <a:rPr lang="en-GB" altLang="en-US" sz="2000">
                <a:solidFill>
                  <a:srgbClr val="001F60"/>
                </a:solidFill>
                <a:latin typeface="Comic Sans MS"/>
                <a:ea typeface="Calibri" panose="020F0502020204030204" pitchFamily="34" charset="0"/>
                <a:cs typeface="Arial"/>
              </a:rPr>
              <a:t>The teacher will give guidance to the books being picked, but to ensure freedom of choice children will be able to select any of the ARE (age related expectation) texts. This enhances the reading for pleasure ethos that we have at </a:t>
            </a:r>
            <a:r>
              <a:rPr lang="en-GB" altLang="en-US" sz="2000" err="1">
                <a:solidFill>
                  <a:srgbClr val="001F60"/>
                </a:solidFill>
                <a:latin typeface="Comic Sans MS"/>
                <a:ea typeface="Calibri" panose="020F0502020204030204" pitchFamily="34" charset="0"/>
                <a:cs typeface="Arial"/>
              </a:rPr>
              <a:t>Heronshaw</a:t>
            </a:r>
            <a:r>
              <a:rPr lang="en-GB" altLang="en-US" sz="2000">
                <a:solidFill>
                  <a:srgbClr val="001F60"/>
                </a:solidFill>
                <a:latin typeface="Comic Sans MS"/>
                <a:ea typeface="Calibri" panose="020F0502020204030204" pitchFamily="34" charset="0"/>
                <a:cs typeface="Arial"/>
              </a:rPr>
              <a:t>. </a:t>
            </a:r>
          </a:p>
          <a:p>
            <a:pPr defTabSz="914400">
              <a:spcBef>
                <a:spcPct val="0"/>
              </a:spcBef>
              <a:spcAft>
                <a:spcPct val="0"/>
              </a:spcAft>
            </a:pPr>
            <a:endParaRPr lang="en-GB" altLang="en-US" sz="2000">
              <a:solidFill>
                <a:srgbClr val="001F60"/>
              </a:solidFill>
              <a:latin typeface="Comic Sans MS"/>
              <a:cs typeface="Arial"/>
            </a:endParaRPr>
          </a:p>
          <a:p>
            <a:pPr defTabSz="914400">
              <a:spcBef>
                <a:spcPct val="0"/>
              </a:spcBef>
              <a:spcAft>
                <a:spcPct val="0"/>
              </a:spcAft>
            </a:pPr>
            <a:r>
              <a:rPr lang="en-GB" altLang="en-US" sz="2000">
                <a:solidFill>
                  <a:srgbClr val="001F60"/>
                </a:solidFill>
                <a:latin typeface="Comic Sans MS"/>
                <a:cs typeface="Arial"/>
              </a:rPr>
              <a:t>These books can be changed Tuesday and Friday. </a:t>
            </a:r>
          </a:p>
          <a:p>
            <a:pPr defTabSz="914400">
              <a:spcBef>
                <a:spcPct val="0"/>
              </a:spcBef>
              <a:spcAft>
                <a:spcPct val="0"/>
              </a:spcAft>
            </a:pPr>
            <a:endParaRPr lang="en-GB" altLang="en-US" sz="2000">
              <a:solidFill>
                <a:srgbClr val="001F60"/>
              </a:solidFill>
              <a:latin typeface="Comic Sans MS"/>
              <a:cs typeface="Arial"/>
            </a:endParaRPr>
          </a:p>
          <a:p>
            <a:pPr defTabSz="914400">
              <a:spcBef>
                <a:spcPct val="0"/>
              </a:spcBef>
              <a:spcAft>
                <a:spcPct val="0"/>
              </a:spcAft>
            </a:pPr>
            <a:endParaRPr lang="en-GB" altLang="en-US" sz="2000">
              <a:solidFill>
                <a:srgbClr val="001F60"/>
              </a:solidFill>
              <a:latin typeface="Comic Sans MS"/>
              <a:cs typeface="Arial"/>
            </a:endParaRPr>
          </a:p>
        </p:txBody>
      </p:sp>
    </p:spTree>
    <p:extLst>
      <p:ext uri="{BB962C8B-B14F-4D97-AF65-F5344CB8AC3E}">
        <p14:creationId xmlns:p14="http://schemas.microsoft.com/office/powerpoint/2010/main" val="141771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2DBA64F3-E3AE-42EE-A4F5-3AD27FA409F3}"/>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24BA6745-2ED6-49FA-997F-9D6A04790911}"/>
              </a:ext>
            </a:extLst>
          </p:cNvPr>
          <p:cNvSpPr/>
          <p:nvPr/>
        </p:nvSpPr>
        <p:spPr>
          <a:xfrm rot="5400000" flipH="1">
            <a:off x="4899768" y="-412742"/>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6F5E20E4-5622-4A65-9F91-C82DBA864DD9}"/>
              </a:ext>
            </a:extLst>
          </p:cNvPr>
          <p:cNvSpPr/>
          <p:nvPr/>
        </p:nvSpPr>
        <p:spPr>
          <a:xfrm flipH="1">
            <a:off x="11417809" y="93579"/>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EEA166-3A3A-4056-915B-42710FDA7019}"/>
              </a:ext>
            </a:extLst>
          </p:cNvPr>
          <p:cNvSpPr txBox="1"/>
          <p:nvPr/>
        </p:nvSpPr>
        <p:spPr>
          <a:xfrm>
            <a:off x="4222761" y="368322"/>
            <a:ext cx="33614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a:latin typeface="Comic Sans MS"/>
                <a:cs typeface="Calibri"/>
              </a:rPr>
              <a:t>Reading Records</a:t>
            </a:r>
          </a:p>
        </p:txBody>
      </p:sp>
      <p:sp>
        <p:nvSpPr>
          <p:cNvPr id="17" name="5-Point Star 18">
            <a:extLst>
              <a:ext uri="{FF2B5EF4-FFF2-40B4-BE49-F238E27FC236}">
                <a16:creationId xmlns:a16="http://schemas.microsoft.com/office/drawing/2014/main" id="{E1477B34-1D99-7D5A-5308-DFE3780971EE}"/>
              </a:ext>
            </a:extLst>
          </p:cNvPr>
          <p:cNvSpPr/>
          <p:nvPr/>
        </p:nvSpPr>
        <p:spPr>
          <a:xfrm>
            <a:off x="3044793" y="879"/>
            <a:ext cx="740410" cy="653241"/>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pic>
        <p:nvPicPr>
          <p:cNvPr id="4" name="Picture 10" descr="Diagram&#10;&#10;Description automatically generated">
            <a:extLst>
              <a:ext uri="{FF2B5EF4-FFF2-40B4-BE49-F238E27FC236}">
                <a16:creationId xmlns:a16="http://schemas.microsoft.com/office/drawing/2014/main" id="{50410DAB-47F0-8965-8928-5220546A501B}"/>
              </a:ext>
            </a:extLst>
          </p:cNvPr>
          <p:cNvPicPr>
            <a:picLocks noChangeAspect="1"/>
          </p:cNvPicPr>
          <p:nvPr/>
        </p:nvPicPr>
        <p:blipFill>
          <a:blip r:embed="rId2"/>
          <a:stretch>
            <a:fillRect/>
          </a:stretch>
        </p:blipFill>
        <p:spPr>
          <a:xfrm rot="20820000">
            <a:off x="387316" y="195746"/>
            <a:ext cx="1614054" cy="2279073"/>
          </a:xfrm>
          <a:prstGeom prst="rect">
            <a:avLst/>
          </a:prstGeom>
        </p:spPr>
      </p:pic>
      <p:sp>
        <p:nvSpPr>
          <p:cNvPr id="6" name="5-Point Star 18">
            <a:extLst>
              <a:ext uri="{FF2B5EF4-FFF2-40B4-BE49-F238E27FC236}">
                <a16:creationId xmlns:a16="http://schemas.microsoft.com/office/drawing/2014/main" id="{AC0E1EE2-5358-7B27-A8CF-7C5E62BC4E41}"/>
              </a:ext>
            </a:extLst>
          </p:cNvPr>
          <p:cNvSpPr/>
          <p:nvPr/>
        </p:nvSpPr>
        <p:spPr>
          <a:xfrm>
            <a:off x="7838465" y="555061"/>
            <a:ext cx="740410" cy="653241"/>
          </a:xfrm>
          <a:prstGeom prst="star5">
            <a:avLst/>
          </a:prstGeom>
          <a:solidFill>
            <a:srgbClr val="BF9000"/>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a:p>
        </p:txBody>
      </p:sp>
      <p:sp>
        <p:nvSpPr>
          <p:cNvPr id="12" name="TextBox 11">
            <a:extLst>
              <a:ext uri="{FF2B5EF4-FFF2-40B4-BE49-F238E27FC236}">
                <a16:creationId xmlns:a16="http://schemas.microsoft.com/office/drawing/2014/main" id="{9537A71C-539D-47BA-7E87-0A35384DD58C}"/>
              </a:ext>
            </a:extLst>
          </p:cNvPr>
          <p:cNvSpPr txBox="1"/>
          <p:nvPr/>
        </p:nvSpPr>
        <p:spPr>
          <a:xfrm>
            <a:off x="2105891" y="1634835"/>
            <a:ext cx="7329053"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200">
                <a:latin typeface="Comic Sans MS"/>
                <a:cs typeface="Segoe UI"/>
              </a:rPr>
              <a:t>Please fill in your  child's reading record, with a simple initial to show they have read at home every day!</a:t>
            </a:r>
            <a:endParaRPr lang="en-US" sz="2200">
              <a:cs typeface="Calibri"/>
            </a:endParaRPr>
          </a:p>
          <a:p>
            <a:pPr algn="just"/>
            <a:r>
              <a:rPr lang="en-US" sz="2200">
                <a:latin typeface="Comic Sans MS"/>
                <a:cs typeface="Segoe UI"/>
              </a:rPr>
              <a:t>​</a:t>
            </a:r>
          </a:p>
          <a:p>
            <a:pPr algn="just"/>
            <a:r>
              <a:rPr lang="en-US" sz="2200">
                <a:latin typeface="Comic Sans MS"/>
                <a:cs typeface="Segoe UI"/>
              </a:rPr>
              <a:t>Each week your child's reading record will be checked and they shall we awarded stars to build towards their reading star certificates. </a:t>
            </a:r>
          </a:p>
          <a:p>
            <a:pPr algn="just"/>
            <a:endParaRPr lang="en-US" sz="2200">
              <a:latin typeface="Comic Sans MS"/>
              <a:cs typeface="Segoe UI"/>
            </a:endParaRPr>
          </a:p>
          <a:p>
            <a:pPr algn="just"/>
            <a:r>
              <a:rPr lang="en-US" sz="2200">
                <a:latin typeface="Comic Sans MS"/>
                <a:cs typeface="Segoe UI"/>
              </a:rPr>
              <a:t>Every 5 reads they will be entered into a raffle to win a reading prize twice a term!​</a:t>
            </a:r>
          </a:p>
          <a:p>
            <a:pPr algn="just"/>
            <a:endParaRPr lang="en-US" sz="2200">
              <a:latin typeface="Comic Sans MS"/>
              <a:cs typeface="Segoe UI"/>
            </a:endParaRPr>
          </a:p>
          <a:p>
            <a:pPr algn="just"/>
            <a:r>
              <a:rPr lang="en-US" sz="2200">
                <a:latin typeface="Comic Sans MS"/>
                <a:cs typeface="Segoe UI"/>
              </a:rPr>
              <a:t>Support your child's reading by posing questions about the book; some questions are on the VIPERS bookmarks.</a:t>
            </a:r>
          </a:p>
          <a:p>
            <a:pPr algn="just"/>
            <a:endParaRPr lang="en-US" sz="2200" b="1">
              <a:latin typeface="Comic Sans MS"/>
              <a:cs typeface="Segoe UI"/>
            </a:endParaRPr>
          </a:p>
          <a:p>
            <a:pPr algn="just"/>
            <a:endParaRPr lang="en-US" sz="2200" b="1">
              <a:latin typeface="Comic Sans MS"/>
              <a:cs typeface="Segoe UI"/>
            </a:endParaRPr>
          </a:p>
        </p:txBody>
      </p:sp>
      <p:pic>
        <p:nvPicPr>
          <p:cNvPr id="3" name="Picture 4" descr="Text&#10;&#10;Description automatically generated">
            <a:extLst>
              <a:ext uri="{FF2B5EF4-FFF2-40B4-BE49-F238E27FC236}">
                <a16:creationId xmlns:a16="http://schemas.microsoft.com/office/drawing/2014/main" id="{03F0CCC5-0DEE-E263-E8B4-3DB3D26EA6DC}"/>
              </a:ext>
            </a:extLst>
          </p:cNvPr>
          <p:cNvPicPr>
            <a:picLocks noChangeAspect="1"/>
          </p:cNvPicPr>
          <p:nvPr/>
        </p:nvPicPr>
        <p:blipFill>
          <a:blip r:embed="rId3"/>
          <a:stretch>
            <a:fillRect/>
          </a:stretch>
        </p:blipFill>
        <p:spPr>
          <a:xfrm>
            <a:off x="286071" y="3311236"/>
            <a:ext cx="1228949" cy="3408219"/>
          </a:xfrm>
          <a:prstGeom prst="rect">
            <a:avLst/>
          </a:prstGeom>
        </p:spPr>
      </p:pic>
      <p:pic>
        <p:nvPicPr>
          <p:cNvPr id="5" name="Picture 4" descr="Teen Summer Reading 2022 | Middleborough Public Library">
            <a:extLst>
              <a:ext uri="{FF2B5EF4-FFF2-40B4-BE49-F238E27FC236}">
                <a16:creationId xmlns:a16="http://schemas.microsoft.com/office/drawing/2014/main" id="{C6D381C8-A135-2937-6E9F-6F2074AC2EEF}"/>
              </a:ext>
            </a:extLst>
          </p:cNvPr>
          <p:cNvPicPr>
            <a:picLocks noChangeAspect="1"/>
          </p:cNvPicPr>
          <p:nvPr/>
        </p:nvPicPr>
        <p:blipFill>
          <a:blip r:embed="rId4"/>
          <a:stretch>
            <a:fillRect/>
          </a:stretch>
        </p:blipFill>
        <p:spPr>
          <a:xfrm>
            <a:off x="9579552" y="4640406"/>
            <a:ext cx="2019300" cy="2019300"/>
          </a:xfrm>
          <a:prstGeom prst="rect">
            <a:avLst/>
          </a:prstGeom>
        </p:spPr>
      </p:pic>
      <p:pic>
        <p:nvPicPr>
          <p:cNvPr id="8" name="Picture 7" descr="A certificate of achievement with diamonds&#10;&#10;Description automatically generated">
            <a:extLst>
              <a:ext uri="{FF2B5EF4-FFF2-40B4-BE49-F238E27FC236}">
                <a16:creationId xmlns:a16="http://schemas.microsoft.com/office/drawing/2014/main" id="{C2A14FCB-23D1-D3C0-EDCB-996773B345AD}"/>
              </a:ext>
            </a:extLst>
          </p:cNvPr>
          <p:cNvPicPr>
            <a:picLocks noChangeAspect="1"/>
          </p:cNvPicPr>
          <p:nvPr/>
        </p:nvPicPr>
        <p:blipFill>
          <a:blip r:embed="rId5"/>
          <a:stretch>
            <a:fillRect/>
          </a:stretch>
        </p:blipFill>
        <p:spPr>
          <a:xfrm>
            <a:off x="9346623" y="368877"/>
            <a:ext cx="2743200" cy="2170253"/>
          </a:xfrm>
          <a:prstGeom prst="rect">
            <a:avLst/>
          </a:prstGeom>
        </p:spPr>
      </p:pic>
    </p:spTree>
    <p:extLst>
      <p:ext uri="{BB962C8B-B14F-4D97-AF65-F5344CB8AC3E}">
        <p14:creationId xmlns:p14="http://schemas.microsoft.com/office/powerpoint/2010/main" val="1513358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BA912-6523-491B-B9D2-F76C9BD4E265}"/>
              </a:ext>
            </a:extLst>
          </p:cNvPr>
          <p:cNvSpPr>
            <a:spLocks noGrp="1"/>
          </p:cNvSpPr>
          <p:nvPr>
            <p:ph idx="1"/>
          </p:nvPr>
        </p:nvSpPr>
        <p:spPr/>
        <p:txBody>
          <a:bodyPr vert="horz" lIns="91440" tIns="45720" rIns="91440" bIns="45720" rtlCol="0" anchor="t">
            <a:normAutofit/>
          </a:bodyPr>
          <a:lstStyle/>
          <a:p>
            <a:r>
              <a:rPr lang="en-US">
                <a:cs typeface="Calibri"/>
              </a:rPr>
              <a:t>O</a:t>
            </a:r>
            <a:endParaRPr lang="en-US"/>
          </a:p>
        </p:txBody>
      </p:sp>
      <p:sp>
        <p:nvSpPr>
          <p:cNvPr id="5" name="Freeform 7">
            <a:extLst>
              <a:ext uri="{FF2B5EF4-FFF2-40B4-BE49-F238E27FC236}">
                <a16:creationId xmlns:a16="http://schemas.microsoft.com/office/drawing/2014/main" id="{EB4DC645-76B0-4016-A7DD-03164ADF178F}"/>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D3968568-44C3-4F22-9DEA-FA6826C81417}"/>
              </a:ext>
            </a:extLst>
          </p:cNvPr>
          <p:cNvSpPr/>
          <p:nvPr/>
        </p:nvSpPr>
        <p:spPr>
          <a:xfrm rot="5400000" flipH="1">
            <a:off x="4886399" y="-386005"/>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3E753AA7-1D94-445B-BE03-9DB98372D2A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0278214-1A40-4889-5D1F-5E1EA5298455}"/>
              </a:ext>
            </a:extLst>
          </p:cNvPr>
          <p:cNvSpPr txBox="1"/>
          <p:nvPr/>
        </p:nvSpPr>
        <p:spPr>
          <a:xfrm>
            <a:off x="3435929" y="1246909"/>
            <a:ext cx="85898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omic Sans MS"/>
            </a:endParaRPr>
          </a:p>
        </p:txBody>
      </p:sp>
      <p:pic>
        <p:nvPicPr>
          <p:cNvPr id="12" name="Picture 11" descr="A collage of children&amp;#39;s books&#10;&#10;Description automatically generated">
            <a:extLst>
              <a:ext uri="{FF2B5EF4-FFF2-40B4-BE49-F238E27FC236}">
                <a16:creationId xmlns:a16="http://schemas.microsoft.com/office/drawing/2014/main" id="{63372F0E-7A59-565B-FAC0-6553ED997481}"/>
              </a:ext>
            </a:extLst>
          </p:cNvPr>
          <p:cNvPicPr>
            <a:picLocks noChangeAspect="1"/>
          </p:cNvPicPr>
          <p:nvPr/>
        </p:nvPicPr>
        <p:blipFill>
          <a:blip r:embed="rId2"/>
          <a:stretch>
            <a:fillRect/>
          </a:stretch>
        </p:blipFill>
        <p:spPr>
          <a:xfrm>
            <a:off x="8375076" y="514448"/>
            <a:ext cx="3596686" cy="5527963"/>
          </a:xfrm>
          <a:prstGeom prst="rect">
            <a:avLst/>
          </a:prstGeom>
        </p:spPr>
      </p:pic>
      <p:sp>
        <p:nvSpPr>
          <p:cNvPr id="14" name="TextBox 13">
            <a:extLst>
              <a:ext uri="{FF2B5EF4-FFF2-40B4-BE49-F238E27FC236}">
                <a16:creationId xmlns:a16="http://schemas.microsoft.com/office/drawing/2014/main" id="{F667391E-A3B4-4077-44BB-0C95C29A56AC}"/>
              </a:ext>
            </a:extLst>
          </p:cNvPr>
          <p:cNvSpPr txBox="1"/>
          <p:nvPr/>
        </p:nvSpPr>
        <p:spPr>
          <a:xfrm>
            <a:off x="3100542" y="617704"/>
            <a:ext cx="52179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latin typeface="Comic Sans MS"/>
                <a:cs typeface="Calibri"/>
              </a:rPr>
              <a:t>Story time</a:t>
            </a:r>
            <a:br>
              <a:rPr lang="en-US" sz="2800" b="1" u="sng">
                <a:latin typeface="Comic Sans MS"/>
                <a:cs typeface="Calibri"/>
              </a:rPr>
            </a:br>
            <a:r>
              <a:rPr lang="en-US" sz="2800" b="1" u="sng">
                <a:latin typeface="Comic Sans MS"/>
                <a:cs typeface="Calibri"/>
              </a:rPr>
              <a:t>Our </a:t>
            </a:r>
            <a:r>
              <a:rPr lang="en-US" sz="2800" b="1" u="sng" err="1">
                <a:latin typeface="Comic Sans MS"/>
                <a:cs typeface="Calibri"/>
              </a:rPr>
              <a:t>Favourite</a:t>
            </a:r>
            <a:r>
              <a:rPr lang="en-US" sz="2800" b="1" u="sng">
                <a:latin typeface="Comic Sans MS"/>
                <a:cs typeface="Calibri"/>
              </a:rPr>
              <a:t> Five</a:t>
            </a:r>
          </a:p>
        </p:txBody>
      </p:sp>
      <p:sp>
        <p:nvSpPr>
          <p:cNvPr id="8" name="TextBox 7">
            <a:extLst>
              <a:ext uri="{FF2B5EF4-FFF2-40B4-BE49-F238E27FC236}">
                <a16:creationId xmlns:a16="http://schemas.microsoft.com/office/drawing/2014/main" id="{1611E7E8-A7C1-59BE-4984-50ABD15CF35B}"/>
              </a:ext>
            </a:extLst>
          </p:cNvPr>
          <p:cNvSpPr txBox="1"/>
          <p:nvPr/>
        </p:nvSpPr>
        <p:spPr>
          <a:xfrm>
            <a:off x="2699283" y="2010475"/>
            <a:ext cx="5514894" cy="41693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200">
                <a:latin typeface="Comic Sans MS"/>
                <a:cs typeface="Segoe UI"/>
              </a:rPr>
              <a:t>Every day children enjoy a story time. This year we have dedicated 30 stories to our year group '</a:t>
            </a:r>
            <a:r>
              <a:rPr lang="en-US" sz="2200" err="1">
                <a:latin typeface="Comic Sans MS"/>
                <a:cs typeface="Segoe UI"/>
              </a:rPr>
              <a:t>favourite</a:t>
            </a:r>
            <a:r>
              <a:rPr lang="en-US" sz="2200">
                <a:latin typeface="Comic Sans MS"/>
                <a:cs typeface="Segoe UI"/>
              </a:rPr>
              <a:t> five' to read, talk and discuss during our story time. These are high quality books focusing on 'a big idea'. </a:t>
            </a:r>
            <a:endParaRPr lang="en-US">
              <a:latin typeface="Calibri" panose="020F0502020204030204"/>
              <a:cs typeface="Calibri" panose="020F0502020204030204"/>
            </a:endParaRPr>
          </a:p>
          <a:p>
            <a:pPr algn="just"/>
            <a:r>
              <a:rPr lang="en-US" sz="2200">
                <a:latin typeface="Comic Sans MS"/>
                <a:cs typeface="Segoe UI"/>
              </a:rPr>
              <a:t>These will be repeated, focusing on different aspects of the text.</a:t>
            </a:r>
          </a:p>
          <a:p>
            <a:pPr algn="just"/>
            <a:endParaRPr lang="en-US" sz="2200">
              <a:latin typeface="Comic Sans MS"/>
              <a:cs typeface="Segoe UI"/>
            </a:endParaRPr>
          </a:p>
          <a:p>
            <a:pPr algn="just"/>
            <a:r>
              <a:rPr lang="en-US" sz="2200">
                <a:latin typeface="Comic Sans MS"/>
                <a:cs typeface="Segoe UI"/>
              </a:rPr>
              <a:t>90, carefully selected books, that children will know and love by the end of </a:t>
            </a:r>
            <a:r>
              <a:rPr lang="en-US" sz="2200" err="1">
                <a:latin typeface="Comic Sans MS"/>
                <a:cs typeface="Segoe UI"/>
              </a:rPr>
              <a:t>Heronshaw</a:t>
            </a:r>
            <a:r>
              <a:rPr lang="en-US" sz="2200">
                <a:latin typeface="Comic Sans MS"/>
                <a:cs typeface="Segoe UI"/>
              </a:rPr>
              <a:t>.</a:t>
            </a:r>
          </a:p>
        </p:txBody>
      </p:sp>
      <p:pic>
        <p:nvPicPr>
          <p:cNvPr id="2" name="Picture 1" descr="A bulletin board with books on it&#10;&#10;Description automatically generated">
            <a:extLst>
              <a:ext uri="{FF2B5EF4-FFF2-40B4-BE49-F238E27FC236}">
                <a16:creationId xmlns:a16="http://schemas.microsoft.com/office/drawing/2014/main" id="{3A5C2AE9-E601-C280-AAEC-8FE72F68C7D5}"/>
              </a:ext>
            </a:extLst>
          </p:cNvPr>
          <p:cNvPicPr>
            <a:picLocks noChangeAspect="1"/>
          </p:cNvPicPr>
          <p:nvPr/>
        </p:nvPicPr>
        <p:blipFill>
          <a:blip r:embed="rId3"/>
          <a:stretch>
            <a:fillRect/>
          </a:stretch>
        </p:blipFill>
        <p:spPr>
          <a:xfrm>
            <a:off x="238664" y="4009813"/>
            <a:ext cx="2383767" cy="2648375"/>
          </a:xfrm>
          <a:prstGeom prst="rect">
            <a:avLst/>
          </a:prstGeom>
        </p:spPr>
      </p:pic>
    </p:spTree>
    <p:extLst>
      <p:ext uri="{BB962C8B-B14F-4D97-AF65-F5344CB8AC3E}">
        <p14:creationId xmlns:p14="http://schemas.microsoft.com/office/powerpoint/2010/main" val="2184290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BA912-6523-491B-B9D2-F76C9BD4E265}"/>
              </a:ext>
            </a:extLst>
          </p:cNvPr>
          <p:cNvSpPr>
            <a:spLocks noGrp="1"/>
          </p:cNvSpPr>
          <p:nvPr>
            <p:ph idx="1"/>
          </p:nvPr>
        </p:nvSpPr>
        <p:spPr/>
        <p:txBody>
          <a:bodyPr vert="horz" lIns="91440" tIns="45720" rIns="91440" bIns="45720" rtlCol="0" anchor="t">
            <a:normAutofit/>
          </a:bodyPr>
          <a:lstStyle/>
          <a:p>
            <a:r>
              <a:rPr lang="en-US">
                <a:cs typeface="Calibri"/>
              </a:rPr>
              <a:t>O</a:t>
            </a:r>
            <a:endParaRPr lang="en-US"/>
          </a:p>
        </p:txBody>
      </p:sp>
      <p:sp>
        <p:nvSpPr>
          <p:cNvPr id="5" name="Freeform 7">
            <a:extLst>
              <a:ext uri="{FF2B5EF4-FFF2-40B4-BE49-F238E27FC236}">
                <a16:creationId xmlns:a16="http://schemas.microsoft.com/office/drawing/2014/main" id="{EB4DC645-76B0-4016-A7DD-03164ADF178F}"/>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D3968568-44C3-4F22-9DEA-FA6826C81417}"/>
              </a:ext>
            </a:extLst>
          </p:cNvPr>
          <p:cNvSpPr/>
          <p:nvPr/>
        </p:nvSpPr>
        <p:spPr>
          <a:xfrm rot="5400000" flipH="1">
            <a:off x="4886399" y="-386005"/>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3E753AA7-1D94-445B-BE03-9DB98372D2A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text&#10;&#10;Description automatically generated">
            <a:extLst>
              <a:ext uri="{FF2B5EF4-FFF2-40B4-BE49-F238E27FC236}">
                <a16:creationId xmlns:a16="http://schemas.microsoft.com/office/drawing/2014/main" id="{C8EC373E-54CD-752D-D55E-41C8CADF03CB}"/>
              </a:ext>
            </a:extLst>
          </p:cNvPr>
          <p:cNvPicPr>
            <a:picLocks noChangeAspect="1"/>
          </p:cNvPicPr>
          <p:nvPr/>
        </p:nvPicPr>
        <p:blipFill>
          <a:blip r:embed="rId2"/>
          <a:stretch>
            <a:fillRect/>
          </a:stretch>
        </p:blipFill>
        <p:spPr>
          <a:xfrm>
            <a:off x="9476509" y="60586"/>
            <a:ext cx="2507673" cy="1416684"/>
          </a:xfrm>
          <a:prstGeom prst="rect">
            <a:avLst/>
          </a:prstGeom>
        </p:spPr>
      </p:pic>
      <p:sp>
        <p:nvSpPr>
          <p:cNvPr id="10" name="TextBox 9">
            <a:extLst>
              <a:ext uri="{FF2B5EF4-FFF2-40B4-BE49-F238E27FC236}">
                <a16:creationId xmlns:a16="http://schemas.microsoft.com/office/drawing/2014/main" id="{B0278214-1A40-4889-5D1F-5E1EA5298455}"/>
              </a:ext>
            </a:extLst>
          </p:cNvPr>
          <p:cNvSpPr txBox="1"/>
          <p:nvPr/>
        </p:nvSpPr>
        <p:spPr>
          <a:xfrm>
            <a:off x="3435929" y="1246909"/>
            <a:ext cx="85898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omic Sans MS"/>
            </a:endParaRPr>
          </a:p>
        </p:txBody>
      </p:sp>
      <p:pic>
        <p:nvPicPr>
          <p:cNvPr id="2" name="Picture 1">
            <a:extLst>
              <a:ext uri="{FF2B5EF4-FFF2-40B4-BE49-F238E27FC236}">
                <a16:creationId xmlns:a16="http://schemas.microsoft.com/office/drawing/2014/main" id="{CD9AB896-0965-5C0C-F72E-FBC0944829B0}"/>
              </a:ext>
            </a:extLst>
          </p:cNvPr>
          <p:cNvPicPr>
            <a:picLocks noChangeAspect="1"/>
          </p:cNvPicPr>
          <p:nvPr/>
        </p:nvPicPr>
        <p:blipFill>
          <a:blip r:embed="rId3"/>
          <a:stretch>
            <a:fillRect/>
          </a:stretch>
        </p:blipFill>
        <p:spPr>
          <a:xfrm>
            <a:off x="540326" y="1129950"/>
            <a:ext cx="5209308" cy="5651046"/>
          </a:xfrm>
          <a:prstGeom prst="rect">
            <a:avLst/>
          </a:prstGeom>
        </p:spPr>
      </p:pic>
      <p:pic>
        <p:nvPicPr>
          <p:cNvPr id="13" name="Picture 12">
            <a:extLst>
              <a:ext uri="{FF2B5EF4-FFF2-40B4-BE49-F238E27FC236}">
                <a16:creationId xmlns:a16="http://schemas.microsoft.com/office/drawing/2014/main" id="{8AC79A51-26F5-8872-8021-9FEBAE4AE9BB}"/>
              </a:ext>
            </a:extLst>
          </p:cNvPr>
          <p:cNvPicPr>
            <a:picLocks noChangeAspect="1"/>
          </p:cNvPicPr>
          <p:nvPr/>
        </p:nvPicPr>
        <p:blipFill>
          <a:blip r:embed="rId4"/>
          <a:stretch>
            <a:fillRect/>
          </a:stretch>
        </p:blipFill>
        <p:spPr>
          <a:xfrm>
            <a:off x="6029342" y="1007854"/>
            <a:ext cx="4946072" cy="5472546"/>
          </a:xfrm>
          <a:prstGeom prst="rect">
            <a:avLst/>
          </a:prstGeom>
        </p:spPr>
      </p:pic>
    </p:spTree>
    <p:extLst>
      <p:ext uri="{BB962C8B-B14F-4D97-AF65-F5344CB8AC3E}">
        <p14:creationId xmlns:p14="http://schemas.microsoft.com/office/powerpoint/2010/main" val="1374471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BA912-6523-491B-B9D2-F76C9BD4E265}"/>
              </a:ext>
            </a:extLst>
          </p:cNvPr>
          <p:cNvSpPr>
            <a:spLocks noGrp="1"/>
          </p:cNvSpPr>
          <p:nvPr>
            <p:ph idx="1"/>
          </p:nvPr>
        </p:nvSpPr>
        <p:spPr/>
        <p:txBody>
          <a:bodyPr vert="horz" lIns="91440" tIns="45720" rIns="91440" bIns="45720" rtlCol="0" anchor="t">
            <a:normAutofit/>
          </a:bodyPr>
          <a:lstStyle/>
          <a:p>
            <a:r>
              <a:rPr lang="en-US">
                <a:cs typeface="Calibri"/>
              </a:rPr>
              <a:t>O</a:t>
            </a:r>
            <a:endParaRPr lang="en-US"/>
          </a:p>
        </p:txBody>
      </p:sp>
      <p:sp>
        <p:nvSpPr>
          <p:cNvPr id="5" name="Freeform 7">
            <a:extLst>
              <a:ext uri="{FF2B5EF4-FFF2-40B4-BE49-F238E27FC236}">
                <a16:creationId xmlns:a16="http://schemas.microsoft.com/office/drawing/2014/main" id="{EB4DC645-76B0-4016-A7DD-03164ADF178F}"/>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D3968568-44C3-4F22-9DEA-FA6826C81417}"/>
              </a:ext>
            </a:extLst>
          </p:cNvPr>
          <p:cNvSpPr/>
          <p:nvPr/>
        </p:nvSpPr>
        <p:spPr>
          <a:xfrm rot="5400000" flipH="1">
            <a:off x="4886399" y="-386005"/>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3E753AA7-1D94-445B-BE03-9DB98372D2A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67391E-A3B4-4077-44BB-0C95C29A56AC}"/>
              </a:ext>
            </a:extLst>
          </p:cNvPr>
          <p:cNvSpPr txBox="1"/>
          <p:nvPr/>
        </p:nvSpPr>
        <p:spPr>
          <a:xfrm>
            <a:off x="3239088" y="520722"/>
            <a:ext cx="52179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latin typeface="Comic Sans MS"/>
                <a:cs typeface="Calibri"/>
              </a:rPr>
              <a:t>Book Talk</a:t>
            </a:r>
            <a:endParaRPr lang="en-US"/>
          </a:p>
        </p:txBody>
      </p:sp>
      <p:sp>
        <p:nvSpPr>
          <p:cNvPr id="8" name="TextBox 7">
            <a:extLst>
              <a:ext uri="{FF2B5EF4-FFF2-40B4-BE49-F238E27FC236}">
                <a16:creationId xmlns:a16="http://schemas.microsoft.com/office/drawing/2014/main" id="{A0D772F1-6E41-C7F5-91CE-130205BE8810}"/>
              </a:ext>
            </a:extLst>
          </p:cNvPr>
          <p:cNvSpPr txBox="1"/>
          <p:nvPr/>
        </p:nvSpPr>
        <p:spPr>
          <a:xfrm>
            <a:off x="3635641" y="1126138"/>
            <a:ext cx="5427846"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200">
                <a:latin typeface="Comic Sans MS"/>
                <a:cs typeface="Segoe UI"/>
              </a:rPr>
              <a:t>As part of our daily timetable KS1 do 'Book Talk' where children are exposed to different fiction, non-fiction and poetry texts. </a:t>
            </a:r>
            <a:endParaRPr lang="en-US">
              <a:latin typeface="Calibri" panose="020F0502020204030204"/>
              <a:cs typeface="Calibri" panose="020F0502020204030204"/>
            </a:endParaRPr>
          </a:p>
          <a:p>
            <a:pPr algn="just"/>
            <a:r>
              <a:rPr lang="en-US" sz="2200">
                <a:latin typeface="Comic Sans MS"/>
                <a:cs typeface="Segoe UI"/>
              </a:rPr>
              <a:t>Each week a section of text is read, explored as a class through VIPERS questioning, children read independently and to their partners. They then have a comprehension activity to demonstrate their understanding of the book and at the end of the week we celebrate being a reader by sharing book reviews, comparisons of authors, genres and bring in and read a variety of texts to broaden our children's world of reading.  </a:t>
            </a:r>
            <a:endParaRPr lang="en-US">
              <a:cs typeface="Calibri" panose="020F0502020204030204"/>
            </a:endParaRPr>
          </a:p>
        </p:txBody>
      </p:sp>
      <p:pic>
        <p:nvPicPr>
          <p:cNvPr id="2" name="Picture 1">
            <a:extLst>
              <a:ext uri="{FF2B5EF4-FFF2-40B4-BE49-F238E27FC236}">
                <a16:creationId xmlns:a16="http://schemas.microsoft.com/office/drawing/2014/main" id="{CC16A113-1835-CD29-34A8-1F54218DF454}"/>
              </a:ext>
            </a:extLst>
          </p:cNvPr>
          <p:cNvPicPr>
            <a:picLocks noChangeAspect="1"/>
          </p:cNvPicPr>
          <p:nvPr/>
        </p:nvPicPr>
        <p:blipFill>
          <a:blip r:embed="rId2"/>
          <a:stretch>
            <a:fillRect/>
          </a:stretch>
        </p:blipFill>
        <p:spPr>
          <a:xfrm>
            <a:off x="8965721" y="2281893"/>
            <a:ext cx="3490823" cy="161847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0CFAE1D-1EA5-244D-F388-58EC8F4B3444}"/>
              </a:ext>
            </a:extLst>
          </p:cNvPr>
          <p:cNvPicPr>
            <a:picLocks noChangeAspect="1"/>
          </p:cNvPicPr>
          <p:nvPr/>
        </p:nvPicPr>
        <p:blipFill>
          <a:blip r:embed="rId3"/>
          <a:stretch>
            <a:fillRect/>
          </a:stretch>
        </p:blipFill>
        <p:spPr>
          <a:xfrm>
            <a:off x="9199803" y="256096"/>
            <a:ext cx="2850131" cy="1630033"/>
          </a:xfrm>
          <a:prstGeom prst="rect">
            <a:avLst/>
          </a:prstGeom>
        </p:spPr>
      </p:pic>
      <p:pic>
        <p:nvPicPr>
          <p:cNvPr id="6" name="Picture 5" descr="A room with shelves and books&#10;&#10;Description automatically generated">
            <a:extLst>
              <a:ext uri="{FF2B5EF4-FFF2-40B4-BE49-F238E27FC236}">
                <a16:creationId xmlns:a16="http://schemas.microsoft.com/office/drawing/2014/main" id="{36E9CD23-443E-546E-8373-E9C308C8178D}"/>
              </a:ext>
            </a:extLst>
          </p:cNvPr>
          <p:cNvPicPr>
            <a:picLocks noChangeAspect="1"/>
          </p:cNvPicPr>
          <p:nvPr/>
        </p:nvPicPr>
        <p:blipFill>
          <a:blip r:embed="rId4"/>
          <a:stretch>
            <a:fillRect/>
          </a:stretch>
        </p:blipFill>
        <p:spPr>
          <a:xfrm>
            <a:off x="37381" y="1564001"/>
            <a:ext cx="3548332" cy="2939244"/>
          </a:xfrm>
          <a:prstGeom prst="rect">
            <a:avLst/>
          </a:prstGeom>
        </p:spPr>
      </p:pic>
    </p:spTree>
    <p:extLst>
      <p:ext uri="{BB962C8B-B14F-4D97-AF65-F5344CB8AC3E}">
        <p14:creationId xmlns:p14="http://schemas.microsoft.com/office/powerpoint/2010/main" val="1808611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BA912-6523-491B-B9D2-F76C9BD4E265}"/>
              </a:ext>
            </a:extLst>
          </p:cNvPr>
          <p:cNvSpPr>
            <a:spLocks noGrp="1"/>
          </p:cNvSpPr>
          <p:nvPr>
            <p:ph idx="1"/>
          </p:nvPr>
        </p:nvSpPr>
        <p:spPr/>
        <p:txBody>
          <a:bodyPr vert="horz" lIns="91440" tIns="45720" rIns="91440" bIns="45720" rtlCol="0" anchor="t">
            <a:normAutofit/>
          </a:bodyPr>
          <a:lstStyle/>
          <a:p>
            <a:r>
              <a:rPr lang="en-US">
                <a:cs typeface="Calibri"/>
              </a:rPr>
              <a:t>O</a:t>
            </a:r>
            <a:endParaRPr lang="en-US"/>
          </a:p>
        </p:txBody>
      </p:sp>
      <p:sp>
        <p:nvSpPr>
          <p:cNvPr id="5" name="Freeform 7">
            <a:extLst>
              <a:ext uri="{FF2B5EF4-FFF2-40B4-BE49-F238E27FC236}">
                <a16:creationId xmlns:a16="http://schemas.microsoft.com/office/drawing/2014/main" id="{EB4DC645-76B0-4016-A7DD-03164ADF178F}"/>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D3968568-44C3-4F22-9DEA-FA6826C81417}"/>
              </a:ext>
            </a:extLst>
          </p:cNvPr>
          <p:cNvSpPr/>
          <p:nvPr/>
        </p:nvSpPr>
        <p:spPr>
          <a:xfrm rot="5400000" flipH="1">
            <a:off x="4886399" y="-386005"/>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3E753AA7-1D94-445B-BE03-9DB98372D2A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67391E-A3B4-4077-44BB-0C95C29A56AC}"/>
              </a:ext>
            </a:extLst>
          </p:cNvPr>
          <p:cNvSpPr txBox="1"/>
          <p:nvPr/>
        </p:nvSpPr>
        <p:spPr>
          <a:xfrm>
            <a:off x="3195956" y="736382"/>
            <a:ext cx="65756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latin typeface="Comic Sans MS"/>
                <a:cs typeface="Calibri"/>
              </a:rPr>
              <a:t>What more you can do at home:</a:t>
            </a:r>
            <a:endParaRPr lang="en-US"/>
          </a:p>
        </p:txBody>
      </p:sp>
      <p:sp>
        <p:nvSpPr>
          <p:cNvPr id="2" name="TextBox 1">
            <a:extLst>
              <a:ext uri="{FF2B5EF4-FFF2-40B4-BE49-F238E27FC236}">
                <a16:creationId xmlns:a16="http://schemas.microsoft.com/office/drawing/2014/main" id="{141428B5-30F4-F104-406B-6C1F65670499}"/>
              </a:ext>
            </a:extLst>
          </p:cNvPr>
          <p:cNvSpPr txBox="1"/>
          <p:nvPr/>
        </p:nvSpPr>
        <p:spPr>
          <a:xfrm>
            <a:off x="1449467" y="1468676"/>
            <a:ext cx="1049029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Symbol"/>
              <a:buChar char="•"/>
            </a:pPr>
            <a:r>
              <a:rPr lang="en-US">
                <a:latin typeface="Comic Sans MS"/>
                <a:cs typeface="Calibri"/>
              </a:rPr>
              <a:t>We ask that you read your child’s reading book with them </a:t>
            </a:r>
            <a:r>
              <a:rPr lang="en-US" u="sng">
                <a:latin typeface="Comic Sans MS"/>
                <a:cs typeface="Calibri"/>
              </a:rPr>
              <a:t>3 times</a:t>
            </a:r>
            <a:r>
              <a:rPr lang="en-US">
                <a:latin typeface="Comic Sans MS"/>
                <a:cs typeface="Calibri"/>
              </a:rPr>
              <a:t>. </a:t>
            </a:r>
          </a:p>
          <a:p>
            <a:pPr marL="285750" indent="-285750" algn="just">
              <a:buFont typeface="Symbol"/>
              <a:buChar char="•"/>
            </a:pPr>
            <a:r>
              <a:rPr lang="en-US">
                <a:latin typeface="Comic Sans MS"/>
                <a:cs typeface="Calibri"/>
              </a:rPr>
              <a:t>Please support your child’s reading progress by listening to them read at least 5 times a week as this will build confidence, fluency and intonation through reading; essential in becoming a strong reader.</a:t>
            </a:r>
          </a:p>
          <a:p>
            <a:pPr marL="285750" indent="-285750" algn="just">
              <a:buFont typeface="Symbol"/>
              <a:buChar char="•"/>
            </a:pPr>
            <a:r>
              <a:rPr lang="en-US">
                <a:latin typeface="Comic Sans MS"/>
                <a:cs typeface="Calibri"/>
              </a:rPr>
              <a:t>Make reading enjoyable – </a:t>
            </a:r>
            <a:r>
              <a:rPr lang="en-US" err="1">
                <a:latin typeface="Comic Sans MS"/>
                <a:cs typeface="Calibri"/>
              </a:rPr>
              <a:t>cosy</a:t>
            </a:r>
            <a:r>
              <a:rPr lang="en-US">
                <a:latin typeface="Comic Sans MS"/>
                <a:cs typeface="Calibri"/>
              </a:rPr>
              <a:t> up and create a quiet time for this.</a:t>
            </a:r>
          </a:p>
          <a:p>
            <a:pPr marL="285750" indent="-285750" algn="just">
              <a:buFont typeface="Symbol"/>
              <a:buChar char="•"/>
            </a:pPr>
            <a:r>
              <a:rPr lang="en-US">
                <a:latin typeface="Comic Sans MS"/>
                <a:cs typeface="Calibri"/>
              </a:rPr>
              <a:t>Create a love of books – read stories to them and visit the school library and local libraries in MK. </a:t>
            </a:r>
          </a:p>
          <a:p>
            <a:pPr marL="285750" indent="-285750" algn="just">
              <a:buFont typeface="Symbol"/>
              <a:buChar char="•"/>
            </a:pPr>
            <a:r>
              <a:rPr lang="en-US">
                <a:latin typeface="Comic Sans MS"/>
                <a:cs typeface="Calibri"/>
              </a:rPr>
              <a:t>Ensure your child has their reading book and reading record in school </a:t>
            </a:r>
            <a:r>
              <a:rPr lang="en-US" u="sng">
                <a:latin typeface="Comic Sans MS"/>
                <a:cs typeface="Calibri"/>
              </a:rPr>
              <a:t>every day.</a:t>
            </a:r>
            <a:r>
              <a:rPr lang="en-US">
                <a:latin typeface="Comic Sans MS"/>
                <a:cs typeface="Calibri"/>
              </a:rPr>
              <a:t> </a:t>
            </a:r>
          </a:p>
          <a:p>
            <a:pPr marL="285750" indent="-285750" algn="just">
              <a:buFont typeface="Symbol"/>
              <a:buChar char="•"/>
            </a:pPr>
            <a:r>
              <a:rPr lang="en-US">
                <a:latin typeface="Comic Sans MS"/>
                <a:cs typeface="Calibri"/>
              </a:rPr>
              <a:t>You can inspire reading outside of school further by listening to audiobooks. </a:t>
            </a:r>
          </a:p>
          <a:p>
            <a:pPr marL="285750" indent="-285750" algn="just">
              <a:buFont typeface="Symbol"/>
              <a:buChar char="•"/>
            </a:pPr>
            <a:r>
              <a:rPr lang="en-US">
                <a:latin typeface="Comic Sans MS"/>
                <a:cs typeface="Calibri"/>
              </a:rPr>
              <a:t>Read a book together ahead of enjoying the movie.</a:t>
            </a:r>
          </a:p>
          <a:p>
            <a:pPr marL="285750" indent="-285750" algn="just">
              <a:buFont typeface="Symbol"/>
              <a:buChar char="•"/>
            </a:pPr>
            <a:r>
              <a:rPr lang="en-US">
                <a:latin typeface="Comic Sans MS"/>
                <a:cs typeface="Calibri"/>
              </a:rPr>
              <a:t>Read books</a:t>
            </a:r>
            <a:r>
              <a:rPr lang="en-US" u="sng">
                <a:latin typeface="Comic Sans MS"/>
                <a:cs typeface="Calibri"/>
              </a:rPr>
              <a:t> TO</a:t>
            </a:r>
            <a:r>
              <a:rPr lang="en-US">
                <a:latin typeface="Comic Sans MS"/>
                <a:cs typeface="Calibri"/>
              </a:rPr>
              <a:t> your child and enjoy them together.</a:t>
            </a:r>
          </a:p>
          <a:p>
            <a:pPr marL="285750" indent="-285750" algn="just">
              <a:buFont typeface="Symbol"/>
              <a:buChar char="•"/>
            </a:pPr>
            <a:r>
              <a:rPr lang="en-US">
                <a:latin typeface="Comic Sans MS"/>
                <a:cs typeface="Calibri"/>
              </a:rPr>
              <a:t>Visit your local library and book shop. </a:t>
            </a:r>
          </a:p>
          <a:p>
            <a:pPr marL="285750" indent="-285750" algn="just">
              <a:buFont typeface="Symbol"/>
              <a:buChar char="•"/>
            </a:pPr>
            <a:r>
              <a:rPr lang="en-US">
                <a:latin typeface="Comic Sans MS"/>
                <a:cs typeface="Calibri"/>
              </a:rPr>
              <a:t>Reread the same books to your child; encouraging them to join in with repeated words/ phrases.</a:t>
            </a:r>
          </a:p>
          <a:p>
            <a:pPr marL="285750" indent="-285750" algn="just">
              <a:buFont typeface="Symbol"/>
              <a:buChar char="•"/>
            </a:pPr>
            <a:r>
              <a:rPr lang="en-US">
                <a:latin typeface="Comic Sans MS"/>
                <a:cs typeface="Calibri"/>
              </a:rPr>
              <a:t>Most importantly it’s important to embed reading as part of your daily routine; 10 minutes before bed.</a:t>
            </a:r>
          </a:p>
          <a:p>
            <a:pPr algn="l"/>
            <a:endParaRPr lang="en-US">
              <a:latin typeface="Comic Sans MS"/>
              <a:cs typeface="Calibri"/>
            </a:endParaRPr>
          </a:p>
        </p:txBody>
      </p:sp>
      <p:pic>
        <p:nvPicPr>
          <p:cNvPr id="4" name="Picture 3" descr="A group of colorful books&#10;&#10;Description automatically generated">
            <a:extLst>
              <a:ext uri="{FF2B5EF4-FFF2-40B4-BE49-F238E27FC236}">
                <a16:creationId xmlns:a16="http://schemas.microsoft.com/office/drawing/2014/main" id="{2CB3F8DC-6C13-05FF-7D67-9E5BA3CED490}"/>
              </a:ext>
            </a:extLst>
          </p:cNvPr>
          <p:cNvPicPr>
            <a:picLocks noChangeAspect="1"/>
          </p:cNvPicPr>
          <p:nvPr/>
        </p:nvPicPr>
        <p:blipFill>
          <a:blip r:embed="rId2"/>
          <a:stretch>
            <a:fillRect/>
          </a:stretch>
        </p:blipFill>
        <p:spPr>
          <a:xfrm>
            <a:off x="4710022" y="5488928"/>
            <a:ext cx="3562709" cy="1487312"/>
          </a:xfrm>
          <a:prstGeom prst="rect">
            <a:avLst/>
          </a:prstGeom>
        </p:spPr>
      </p:pic>
    </p:spTree>
    <p:extLst>
      <p:ext uri="{BB962C8B-B14F-4D97-AF65-F5344CB8AC3E}">
        <p14:creationId xmlns:p14="http://schemas.microsoft.com/office/powerpoint/2010/main" val="3107017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2082784" y="-1137953"/>
            <a:ext cx="9144000" cy="2387600"/>
          </a:xfrm>
        </p:spPr>
        <p:txBody>
          <a:bodyPr/>
          <a:lstStyle/>
          <a:p>
            <a:r>
              <a:rPr lang="en-US"/>
              <a:t>Year 1 Classes</a:t>
            </a:r>
            <a:endParaRPr lang="en-GB"/>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0E108614-72CF-42F2-B932-B2FA50FCDF30}"/>
              </a:ext>
            </a:extLst>
          </p:cNvPr>
          <p:cNvSpPr txBox="1"/>
          <p:nvPr/>
        </p:nvSpPr>
        <p:spPr>
          <a:xfrm>
            <a:off x="5040702" y="171953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p:txBody>
      </p:sp>
      <p:pic>
        <p:nvPicPr>
          <p:cNvPr id="2" name="Picture 6">
            <a:extLst>
              <a:ext uri="{FF2B5EF4-FFF2-40B4-BE49-F238E27FC236}">
                <a16:creationId xmlns:a16="http://schemas.microsoft.com/office/drawing/2014/main" id="{3203407C-0D6E-4B4E-BB9A-AB29BA9A171E}"/>
              </a:ext>
            </a:extLst>
          </p:cNvPr>
          <p:cNvPicPr>
            <a:picLocks noChangeAspect="1"/>
          </p:cNvPicPr>
          <p:nvPr/>
        </p:nvPicPr>
        <p:blipFill>
          <a:blip r:embed="rId3"/>
          <a:stretch>
            <a:fillRect/>
          </a:stretch>
        </p:blipFill>
        <p:spPr>
          <a:xfrm>
            <a:off x="2351148" y="1714410"/>
            <a:ext cx="2428875" cy="1876425"/>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EFC236DB-6651-4AC3-9C42-41D715E4C742}"/>
              </a:ext>
            </a:extLst>
          </p:cNvPr>
          <p:cNvPicPr>
            <a:picLocks noChangeAspect="1"/>
          </p:cNvPicPr>
          <p:nvPr/>
        </p:nvPicPr>
        <p:blipFill>
          <a:blip r:embed="rId4"/>
          <a:stretch>
            <a:fillRect/>
          </a:stretch>
        </p:blipFill>
        <p:spPr>
          <a:xfrm>
            <a:off x="5441381" y="1710457"/>
            <a:ext cx="2143125" cy="2143125"/>
          </a:xfrm>
          <a:prstGeom prst="rect">
            <a:avLst/>
          </a:prstGeom>
        </p:spPr>
      </p:pic>
      <p:pic>
        <p:nvPicPr>
          <p:cNvPr id="9" name="Picture 11" descr="Shape&#10;&#10;Description automatically generated">
            <a:extLst>
              <a:ext uri="{FF2B5EF4-FFF2-40B4-BE49-F238E27FC236}">
                <a16:creationId xmlns:a16="http://schemas.microsoft.com/office/drawing/2014/main" id="{13E75D24-7BB0-4753-803B-B9BE739400AF}"/>
              </a:ext>
            </a:extLst>
          </p:cNvPr>
          <p:cNvPicPr>
            <a:picLocks noChangeAspect="1"/>
          </p:cNvPicPr>
          <p:nvPr/>
        </p:nvPicPr>
        <p:blipFill>
          <a:blip r:embed="rId5"/>
          <a:stretch>
            <a:fillRect/>
          </a:stretch>
        </p:blipFill>
        <p:spPr>
          <a:xfrm>
            <a:off x="8520023" y="1720769"/>
            <a:ext cx="2168106" cy="1921218"/>
          </a:xfrm>
          <a:prstGeom prst="rect">
            <a:avLst/>
          </a:prstGeom>
        </p:spPr>
      </p:pic>
      <p:sp>
        <p:nvSpPr>
          <p:cNvPr id="14" name="TextBox 13">
            <a:extLst>
              <a:ext uri="{FF2B5EF4-FFF2-40B4-BE49-F238E27FC236}">
                <a16:creationId xmlns:a16="http://schemas.microsoft.com/office/drawing/2014/main" id="{293AF3BF-66ED-47F7-BA29-F92D27DE3056}"/>
              </a:ext>
            </a:extLst>
          </p:cNvPr>
          <p:cNvSpPr txBox="1"/>
          <p:nvPr/>
        </p:nvSpPr>
        <p:spPr>
          <a:xfrm>
            <a:off x="2236218" y="371708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Century Gothic"/>
              </a:rPr>
              <a:t>Mrs</a:t>
            </a:r>
            <a:r>
              <a:rPr lang="en-US" sz="2800">
                <a:latin typeface="Century Gothic"/>
              </a:rPr>
              <a:t> Moor</a:t>
            </a:r>
          </a:p>
        </p:txBody>
      </p:sp>
      <p:sp>
        <p:nvSpPr>
          <p:cNvPr id="15" name="TextBox 14">
            <a:extLst>
              <a:ext uri="{FF2B5EF4-FFF2-40B4-BE49-F238E27FC236}">
                <a16:creationId xmlns:a16="http://schemas.microsoft.com/office/drawing/2014/main" id="{BDC9D3D4-A002-414D-A60D-95A0A1A7EF3C}"/>
              </a:ext>
            </a:extLst>
          </p:cNvPr>
          <p:cNvSpPr txBox="1"/>
          <p:nvPr/>
        </p:nvSpPr>
        <p:spPr>
          <a:xfrm>
            <a:off x="4967916" y="3717085"/>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Century Gothic"/>
              </a:rPr>
              <a:t>Mrs</a:t>
            </a:r>
            <a:r>
              <a:rPr lang="en-US" sz="2800">
                <a:latin typeface="Century Gothic"/>
              </a:rPr>
              <a:t> Langford </a:t>
            </a:r>
          </a:p>
          <a:p>
            <a:r>
              <a:rPr lang="en-US" sz="2800">
                <a:latin typeface="Century Gothic"/>
              </a:rPr>
              <a:t>&amp; </a:t>
            </a:r>
            <a:r>
              <a:rPr lang="en-US" sz="2800" err="1">
                <a:latin typeface="Century Gothic"/>
              </a:rPr>
              <a:t>Mrs</a:t>
            </a:r>
            <a:r>
              <a:rPr lang="en-US" sz="2800">
                <a:latin typeface="Century Gothic"/>
              </a:rPr>
              <a:t> Thompson </a:t>
            </a:r>
          </a:p>
        </p:txBody>
      </p:sp>
      <p:sp>
        <p:nvSpPr>
          <p:cNvPr id="16" name="TextBox 15">
            <a:extLst>
              <a:ext uri="{FF2B5EF4-FFF2-40B4-BE49-F238E27FC236}">
                <a16:creationId xmlns:a16="http://schemas.microsoft.com/office/drawing/2014/main" id="{562F78CD-B450-46BF-8D4B-0C91739D077E}"/>
              </a:ext>
            </a:extLst>
          </p:cNvPr>
          <p:cNvSpPr txBox="1"/>
          <p:nvPr/>
        </p:nvSpPr>
        <p:spPr>
          <a:xfrm>
            <a:off x="8360973" y="3760218"/>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Century Gothic"/>
              </a:rPr>
              <a:t>Mrs</a:t>
            </a:r>
            <a:r>
              <a:rPr lang="en-US" sz="2800">
                <a:latin typeface="Century Gothic"/>
              </a:rPr>
              <a:t> Bolger </a:t>
            </a:r>
          </a:p>
          <a:p>
            <a:r>
              <a:rPr lang="en-US" sz="2800">
                <a:latin typeface="Century Gothic"/>
              </a:rPr>
              <a:t>&amp; </a:t>
            </a:r>
            <a:r>
              <a:rPr lang="en-US" sz="2800" err="1">
                <a:latin typeface="Century Gothic"/>
              </a:rPr>
              <a:t>Mrs</a:t>
            </a:r>
            <a:r>
              <a:rPr lang="en-US" sz="2800">
                <a:latin typeface="Century Gothic"/>
              </a:rPr>
              <a:t> Batey</a:t>
            </a:r>
          </a:p>
        </p:txBody>
      </p:sp>
    </p:spTree>
    <p:extLst>
      <p:ext uri="{BB962C8B-B14F-4D97-AF65-F5344CB8AC3E}">
        <p14:creationId xmlns:p14="http://schemas.microsoft.com/office/powerpoint/2010/main" val="1746038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F3708-BEA1-4188-B2BE-0C6FF3D8BD99}"/>
              </a:ext>
            </a:extLst>
          </p:cNvPr>
          <p:cNvSpPr>
            <a:spLocks noGrp="1"/>
          </p:cNvSpPr>
          <p:nvPr>
            <p:ph idx="1"/>
          </p:nvPr>
        </p:nvSpPr>
        <p:spPr>
          <a:xfrm>
            <a:off x="1239740" y="1217484"/>
            <a:ext cx="10823073" cy="4351338"/>
          </a:xfrm>
        </p:spPr>
        <p:txBody>
          <a:bodyPr vert="horz" lIns="91440" tIns="45720" rIns="91440" bIns="45720" rtlCol="0" anchor="t">
            <a:normAutofit/>
          </a:bodyPr>
          <a:lstStyle/>
          <a:p>
            <a:r>
              <a:rPr lang="en-US" sz="2500">
                <a:solidFill>
                  <a:srgbClr val="7030A0"/>
                </a:solidFill>
                <a:latin typeface="Comic Sans MS"/>
                <a:ea typeface="+mn-lt"/>
                <a:cs typeface="+mn-lt"/>
              </a:rPr>
              <a:t>Common exception words are </a:t>
            </a:r>
            <a:r>
              <a:rPr lang="en-US" sz="2500" b="1">
                <a:solidFill>
                  <a:srgbClr val="7030A0"/>
                </a:solidFill>
                <a:latin typeface="Comic Sans MS"/>
                <a:ea typeface="+mn-lt"/>
                <a:cs typeface="+mn-lt"/>
              </a:rPr>
              <a:t>everyday words that break the phonic rules taught at school</a:t>
            </a:r>
            <a:r>
              <a:rPr lang="en-US" sz="2500">
                <a:solidFill>
                  <a:srgbClr val="7030A0"/>
                </a:solidFill>
                <a:latin typeface="Comic Sans MS"/>
                <a:ea typeface="+mn-lt"/>
                <a:cs typeface="+mn-lt"/>
              </a:rPr>
              <a:t>. ... They are words that appear frequently in texts and that help readers understand what they are reading.</a:t>
            </a:r>
          </a:p>
          <a:p>
            <a:r>
              <a:rPr lang="en-US" sz="2500">
                <a:solidFill>
                  <a:srgbClr val="7030A0"/>
                </a:solidFill>
                <a:latin typeface="Comic Sans MS"/>
                <a:ea typeface="+mn-lt"/>
                <a:cs typeface="+mn-lt"/>
              </a:rPr>
              <a:t>Year 1                                                          Year 2</a:t>
            </a:r>
            <a:endParaRPr lang="en-US" sz="2500">
              <a:solidFill>
                <a:srgbClr val="7030A0"/>
              </a:solidFill>
              <a:latin typeface="Comic Sans MS"/>
            </a:endParaRPr>
          </a:p>
        </p:txBody>
      </p:sp>
      <p:sp>
        <p:nvSpPr>
          <p:cNvPr id="5" name="Freeform 7">
            <a:extLst>
              <a:ext uri="{FF2B5EF4-FFF2-40B4-BE49-F238E27FC236}">
                <a16:creationId xmlns:a16="http://schemas.microsoft.com/office/drawing/2014/main" id="{64C95EAF-81B7-4689-8724-1F6AB0E163C4}"/>
              </a:ext>
            </a:extLst>
          </p:cNvPr>
          <p:cNvSpPr/>
          <p:nvPr/>
        </p:nvSpPr>
        <p:spPr>
          <a:xfrm>
            <a:off x="-369072" y="0"/>
            <a:ext cx="2183461"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D3FE2192-C82E-4214-97DD-E45409FC3B84}"/>
              </a:ext>
            </a:extLst>
          </p:cNvPr>
          <p:cNvSpPr/>
          <p:nvPr/>
        </p:nvSpPr>
        <p:spPr>
          <a:xfrm rot="5400000" flipH="1">
            <a:off x="4525452"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DCB53AA2-6A6F-4C1E-A5A4-ECE123719AFB}"/>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6AFA485-50F6-4AB1-BE68-A47336DA519A}"/>
              </a:ext>
            </a:extLst>
          </p:cNvPr>
          <p:cNvSpPr txBox="1"/>
          <p:nvPr/>
        </p:nvSpPr>
        <p:spPr>
          <a:xfrm>
            <a:off x="2959769" y="393031"/>
            <a:ext cx="688740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latin typeface="Comic Sans MS"/>
                <a:cs typeface="Calibri"/>
              </a:rPr>
              <a:t>KS 1 Common Exception Words</a:t>
            </a:r>
          </a:p>
        </p:txBody>
      </p:sp>
      <p:pic>
        <p:nvPicPr>
          <p:cNvPr id="2" name="Picture 3" descr="Table&#10;&#10;Description automatically generated">
            <a:extLst>
              <a:ext uri="{FF2B5EF4-FFF2-40B4-BE49-F238E27FC236}">
                <a16:creationId xmlns:a16="http://schemas.microsoft.com/office/drawing/2014/main" id="{432E814F-C1AD-3D65-C7AE-16951AD87797}"/>
              </a:ext>
            </a:extLst>
          </p:cNvPr>
          <p:cNvPicPr>
            <a:picLocks noChangeAspect="1"/>
          </p:cNvPicPr>
          <p:nvPr/>
        </p:nvPicPr>
        <p:blipFill>
          <a:blip r:embed="rId2"/>
          <a:stretch>
            <a:fillRect/>
          </a:stretch>
        </p:blipFill>
        <p:spPr>
          <a:xfrm>
            <a:off x="722658" y="2837760"/>
            <a:ext cx="5479646" cy="3798758"/>
          </a:xfrm>
          <a:prstGeom prst="rect">
            <a:avLst/>
          </a:prstGeom>
        </p:spPr>
      </p:pic>
      <p:pic>
        <p:nvPicPr>
          <p:cNvPr id="4" name="Picture 5" descr="Table&#10;&#10;Description automatically generated">
            <a:extLst>
              <a:ext uri="{FF2B5EF4-FFF2-40B4-BE49-F238E27FC236}">
                <a16:creationId xmlns:a16="http://schemas.microsoft.com/office/drawing/2014/main" id="{A6CA805F-60C5-7842-AD92-2F88134DCC83}"/>
              </a:ext>
            </a:extLst>
          </p:cNvPr>
          <p:cNvPicPr>
            <a:picLocks noChangeAspect="1"/>
          </p:cNvPicPr>
          <p:nvPr/>
        </p:nvPicPr>
        <p:blipFill>
          <a:blip r:embed="rId3"/>
          <a:stretch>
            <a:fillRect/>
          </a:stretch>
        </p:blipFill>
        <p:spPr>
          <a:xfrm>
            <a:off x="6325259" y="2886142"/>
            <a:ext cx="5479646" cy="3701994"/>
          </a:xfrm>
          <a:prstGeom prst="rect">
            <a:avLst/>
          </a:prstGeom>
        </p:spPr>
      </p:pic>
    </p:spTree>
    <p:extLst>
      <p:ext uri="{BB962C8B-B14F-4D97-AF65-F5344CB8AC3E}">
        <p14:creationId xmlns:p14="http://schemas.microsoft.com/office/powerpoint/2010/main" val="2873402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BA912-6523-491B-B9D2-F76C9BD4E265}"/>
              </a:ext>
            </a:extLst>
          </p:cNvPr>
          <p:cNvSpPr>
            <a:spLocks noGrp="1"/>
          </p:cNvSpPr>
          <p:nvPr>
            <p:ph idx="1"/>
          </p:nvPr>
        </p:nvSpPr>
        <p:spPr/>
        <p:txBody>
          <a:bodyPr vert="horz" lIns="91440" tIns="45720" rIns="91440" bIns="45720" rtlCol="0" anchor="t">
            <a:normAutofit/>
          </a:bodyPr>
          <a:lstStyle/>
          <a:p>
            <a:r>
              <a:rPr lang="en-US">
                <a:cs typeface="Calibri"/>
              </a:rPr>
              <a:t>O</a:t>
            </a:r>
            <a:endParaRPr lang="en-US"/>
          </a:p>
        </p:txBody>
      </p:sp>
      <p:sp>
        <p:nvSpPr>
          <p:cNvPr id="5" name="Freeform 7">
            <a:extLst>
              <a:ext uri="{FF2B5EF4-FFF2-40B4-BE49-F238E27FC236}">
                <a16:creationId xmlns:a16="http://schemas.microsoft.com/office/drawing/2014/main" id="{EB4DC645-76B0-4016-A7DD-03164ADF178F}"/>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D3968568-44C3-4F22-9DEA-FA6826C81417}"/>
              </a:ext>
            </a:extLst>
          </p:cNvPr>
          <p:cNvSpPr/>
          <p:nvPr/>
        </p:nvSpPr>
        <p:spPr>
          <a:xfrm rot="5400000" flipH="1">
            <a:off x="4886399" y="-386005"/>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3E753AA7-1D94-445B-BE03-9DB98372D2A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7DD589F-2982-4BBB-9659-875E6760EA45}"/>
              </a:ext>
            </a:extLst>
          </p:cNvPr>
          <p:cNvSpPr txBox="1"/>
          <p:nvPr/>
        </p:nvSpPr>
        <p:spPr>
          <a:xfrm>
            <a:off x="5646335" y="126636"/>
            <a:ext cx="37993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err="1">
                <a:latin typeface="Comic Sans MS"/>
                <a:cs typeface="Calibri"/>
              </a:rPr>
              <a:t>SPaG</a:t>
            </a:r>
          </a:p>
          <a:p>
            <a:endParaRPr lang="en-US" sz="2800" b="1" u="sng">
              <a:latin typeface="Comic Sans MS"/>
              <a:cs typeface="Calibri"/>
            </a:endParaRPr>
          </a:p>
        </p:txBody>
      </p:sp>
      <p:sp>
        <p:nvSpPr>
          <p:cNvPr id="13" name="TextBox 12">
            <a:extLst>
              <a:ext uri="{FF2B5EF4-FFF2-40B4-BE49-F238E27FC236}">
                <a16:creationId xmlns:a16="http://schemas.microsoft.com/office/drawing/2014/main" id="{9F5B0697-EF28-4C36-B9BA-B808ACC80F67}"/>
              </a:ext>
            </a:extLst>
          </p:cNvPr>
          <p:cNvSpPr txBox="1"/>
          <p:nvPr/>
        </p:nvSpPr>
        <p:spPr>
          <a:xfrm>
            <a:off x="1977266" y="599832"/>
            <a:ext cx="9830891" cy="6647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omic Sans MS"/>
              </a:rPr>
              <a:t>During Phonics children will do </a:t>
            </a:r>
            <a:r>
              <a:rPr lang="en-US" sz="2400" err="1">
                <a:latin typeface="Comic Sans MS"/>
              </a:rPr>
              <a:t>SPaG</a:t>
            </a:r>
            <a:r>
              <a:rPr lang="en-US" sz="2400">
                <a:latin typeface="Comic Sans MS"/>
              </a:rPr>
              <a:t> - this stands for 'Spelling</a:t>
            </a:r>
            <a:r>
              <a:rPr lang="en-US" sz="2400">
                <a:latin typeface="Comic Sans MS"/>
                <a:ea typeface="+mn-lt"/>
                <a:cs typeface="+mn-lt"/>
              </a:rPr>
              <a:t>, punctuation, and grammar'. This is a crucial building block for children learning to speak, write, and listen. Having a good knowledge of grammar allows your child to communicate their ideas and feelings and helps them choose the right language for any situation.</a:t>
            </a:r>
          </a:p>
          <a:p>
            <a:endParaRPr lang="en-US" sz="2400">
              <a:latin typeface="Comic Sans MS"/>
              <a:cs typeface="Calibri" panose="020F0502020204030204"/>
            </a:endParaRPr>
          </a:p>
          <a:p>
            <a:r>
              <a:rPr lang="en-US" sz="2400" b="1">
                <a:latin typeface="Comic Sans MS"/>
                <a:ea typeface="+mn-lt"/>
                <a:cs typeface="+mn-lt"/>
              </a:rPr>
              <a:t>In KS1 children will learn a variety of key writing skills:</a:t>
            </a:r>
            <a:endParaRPr lang="en-US" sz="2400" b="1">
              <a:latin typeface="Comic Sans MS"/>
              <a:cs typeface="Calibri"/>
            </a:endParaRPr>
          </a:p>
          <a:p>
            <a:endParaRPr lang="en-US" sz="2400" b="1">
              <a:latin typeface="Comic Sans MS"/>
              <a:ea typeface="+mn-lt"/>
              <a:cs typeface="+mn-lt"/>
            </a:endParaRPr>
          </a:p>
          <a:p>
            <a:pPr marL="342900" indent="-342900">
              <a:buFont typeface="Arial"/>
              <a:buChar char="•"/>
            </a:pPr>
            <a:r>
              <a:rPr lang="en-US" sz="2400" b="1">
                <a:latin typeface="Comic Sans MS"/>
                <a:ea typeface="+mn-lt"/>
                <a:cs typeface="+mn-lt"/>
              </a:rPr>
              <a:t>us</a:t>
            </a:r>
            <a:r>
              <a:rPr lang="en-US" sz="2400">
                <a:latin typeface="Comic Sans MS"/>
                <a:ea typeface="+mn-lt"/>
                <a:cs typeface="+mn-lt"/>
              </a:rPr>
              <a:t>ing capital letters, full stops, question marks, and exclamation marks</a:t>
            </a:r>
            <a:endParaRPr lang="en-US" sz="2400">
              <a:latin typeface="Comic Sans MS"/>
            </a:endParaRPr>
          </a:p>
          <a:p>
            <a:pPr marL="342900" indent="-342900">
              <a:buFont typeface="Arial"/>
              <a:buChar char="•"/>
            </a:pPr>
            <a:r>
              <a:rPr lang="en-US" sz="2400">
                <a:latin typeface="Comic Sans MS"/>
                <a:ea typeface="+mn-lt"/>
                <a:cs typeface="+mn-lt"/>
              </a:rPr>
              <a:t>turning nouns into their plural form using </a:t>
            </a:r>
            <a:r>
              <a:rPr lang="en-US" sz="2400" i="1">
                <a:latin typeface="Comic Sans MS"/>
                <a:ea typeface="+mn-lt"/>
                <a:cs typeface="+mn-lt"/>
              </a:rPr>
              <a:t>-s</a:t>
            </a:r>
            <a:r>
              <a:rPr lang="en-US" sz="2400">
                <a:latin typeface="Comic Sans MS"/>
                <a:ea typeface="+mn-lt"/>
                <a:cs typeface="+mn-lt"/>
              </a:rPr>
              <a:t> and </a:t>
            </a:r>
            <a:r>
              <a:rPr lang="en-US" sz="2400" i="1">
                <a:latin typeface="Comic Sans MS"/>
                <a:ea typeface="+mn-lt"/>
                <a:cs typeface="+mn-lt"/>
              </a:rPr>
              <a:t>-es</a:t>
            </a:r>
            <a:endParaRPr lang="en-US" sz="2400">
              <a:latin typeface="Comic Sans MS"/>
            </a:endParaRPr>
          </a:p>
          <a:p>
            <a:pPr marL="342900" indent="-342900">
              <a:buFont typeface="Arial"/>
              <a:buChar char="•"/>
            </a:pPr>
            <a:r>
              <a:rPr lang="en-US" sz="2400">
                <a:latin typeface="Comic Sans MS"/>
                <a:ea typeface="+mn-lt"/>
                <a:cs typeface="+mn-lt"/>
              </a:rPr>
              <a:t>adding suffixes to verbs where no change is needed in the spelling of the root word (for example, helping, helped, helper).</a:t>
            </a:r>
            <a:endParaRPr lang="en-US" sz="2400">
              <a:latin typeface="Comic Sans MS"/>
              <a:cs typeface="Calibri"/>
            </a:endParaRPr>
          </a:p>
          <a:p>
            <a:pPr marL="342900" indent="-342900">
              <a:buFont typeface="Arial"/>
              <a:buChar char="•"/>
            </a:pPr>
            <a:r>
              <a:rPr lang="en-US" sz="2400">
                <a:latin typeface="Comic Sans MS"/>
                <a:cs typeface="Calibri"/>
              </a:rPr>
              <a:t>Expanded noun phrases, use of suffixes to create adverbs, apostrophes for possession and contraction. Using </a:t>
            </a:r>
            <a:r>
              <a:rPr lang="en-US" sz="2400" err="1">
                <a:latin typeface="Comic Sans MS"/>
                <a:cs typeface="Calibri" panose="020F0502020204030204"/>
              </a:rPr>
              <a:t>co-ordinating</a:t>
            </a:r>
            <a:r>
              <a:rPr lang="en-US" sz="2400">
                <a:latin typeface="Comic Sans MS"/>
                <a:cs typeface="Calibri" panose="020F0502020204030204"/>
              </a:rPr>
              <a:t> and sub-ordinating conjunctions along with time adverbials.</a:t>
            </a:r>
            <a:r>
              <a:rPr lang="en-US" sz="2400" b="1">
                <a:latin typeface="Comic Sans MS"/>
                <a:cs typeface="Calibri" panose="020F0502020204030204"/>
              </a:rPr>
              <a:t> </a:t>
            </a:r>
          </a:p>
          <a:p>
            <a:endParaRPr lang="en-US">
              <a:cs typeface="Calibri" panose="020F0502020204030204"/>
            </a:endParaRPr>
          </a:p>
        </p:txBody>
      </p:sp>
    </p:spTree>
    <p:extLst>
      <p:ext uri="{BB962C8B-B14F-4D97-AF65-F5344CB8AC3E}">
        <p14:creationId xmlns:p14="http://schemas.microsoft.com/office/powerpoint/2010/main" val="2296207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98494765-D8AB-4F9B-B13A-85F01320FB3C}"/>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Triangle 6">
            <a:extLst>
              <a:ext uri="{FF2B5EF4-FFF2-40B4-BE49-F238E27FC236}">
                <a16:creationId xmlns:a16="http://schemas.microsoft.com/office/drawing/2014/main" id="{32F1E2E3-D58D-44EE-ADB5-7D3F38C6E637}"/>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1DC8E07-F980-43CC-AF1A-E37611F104D5}"/>
              </a:ext>
            </a:extLst>
          </p:cNvPr>
          <p:cNvSpPr/>
          <p:nvPr/>
        </p:nvSpPr>
        <p:spPr>
          <a:xfrm rot="5400000" flipH="1">
            <a:off x="4886399" y="-452848"/>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6AD1204-BE33-46AE-E57B-4CCDCE4098AB}"/>
              </a:ext>
            </a:extLst>
          </p:cNvPr>
          <p:cNvPicPr>
            <a:picLocks noChangeAspect="1"/>
          </p:cNvPicPr>
          <p:nvPr/>
        </p:nvPicPr>
        <p:blipFill>
          <a:blip r:embed="rId2"/>
          <a:stretch>
            <a:fillRect/>
          </a:stretch>
        </p:blipFill>
        <p:spPr>
          <a:xfrm>
            <a:off x="1316182" y="5816801"/>
            <a:ext cx="8312727" cy="1805307"/>
          </a:xfrm>
          <a:prstGeom prst="rect">
            <a:avLst/>
          </a:prstGeom>
        </p:spPr>
      </p:pic>
      <p:pic>
        <p:nvPicPr>
          <p:cNvPr id="6" name="Picture 5">
            <a:extLst>
              <a:ext uri="{FF2B5EF4-FFF2-40B4-BE49-F238E27FC236}">
                <a16:creationId xmlns:a16="http://schemas.microsoft.com/office/drawing/2014/main" id="{CA56931C-BF72-9BC9-681F-AFAE2A278A39}"/>
              </a:ext>
            </a:extLst>
          </p:cNvPr>
          <p:cNvPicPr>
            <a:picLocks noChangeAspect="1"/>
          </p:cNvPicPr>
          <p:nvPr/>
        </p:nvPicPr>
        <p:blipFill>
          <a:blip r:embed="rId3"/>
          <a:stretch>
            <a:fillRect/>
          </a:stretch>
        </p:blipFill>
        <p:spPr>
          <a:xfrm>
            <a:off x="1302327" y="148687"/>
            <a:ext cx="8354291" cy="5798626"/>
          </a:xfrm>
          <a:prstGeom prst="rect">
            <a:avLst/>
          </a:prstGeom>
        </p:spPr>
      </p:pic>
    </p:spTree>
    <p:extLst>
      <p:ext uri="{BB962C8B-B14F-4D97-AF65-F5344CB8AC3E}">
        <p14:creationId xmlns:p14="http://schemas.microsoft.com/office/powerpoint/2010/main" val="247687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78E42C1E-5BF5-4162-AEE4-59CA27EA87A3}"/>
              </a:ext>
            </a:extLst>
          </p:cNvPr>
          <p:cNvSpPr txBox="1"/>
          <p:nvPr/>
        </p:nvSpPr>
        <p:spPr>
          <a:xfrm>
            <a:off x="1935193" y="1719532"/>
            <a:ext cx="9658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p:txBody>
      </p:sp>
      <p:pic>
        <p:nvPicPr>
          <p:cNvPr id="9" name="Picture 8">
            <a:extLst>
              <a:ext uri="{FF2B5EF4-FFF2-40B4-BE49-F238E27FC236}">
                <a16:creationId xmlns:a16="http://schemas.microsoft.com/office/drawing/2014/main" id="{88D77DE2-1415-D3FD-C592-1AD09DDF381D}"/>
              </a:ext>
            </a:extLst>
          </p:cNvPr>
          <p:cNvPicPr>
            <a:picLocks noChangeAspect="1"/>
          </p:cNvPicPr>
          <p:nvPr/>
        </p:nvPicPr>
        <p:blipFill>
          <a:blip r:embed="rId3"/>
          <a:stretch>
            <a:fillRect/>
          </a:stretch>
        </p:blipFill>
        <p:spPr>
          <a:xfrm>
            <a:off x="1471802" y="69509"/>
            <a:ext cx="7750882" cy="5850737"/>
          </a:xfrm>
          <a:prstGeom prst="rect">
            <a:avLst/>
          </a:prstGeom>
        </p:spPr>
      </p:pic>
      <p:pic>
        <p:nvPicPr>
          <p:cNvPr id="12" name="Picture 11">
            <a:extLst>
              <a:ext uri="{FF2B5EF4-FFF2-40B4-BE49-F238E27FC236}">
                <a16:creationId xmlns:a16="http://schemas.microsoft.com/office/drawing/2014/main" id="{6A2541A9-54ED-A745-CAFB-77AFBFA76544}"/>
              </a:ext>
            </a:extLst>
          </p:cNvPr>
          <p:cNvPicPr>
            <a:picLocks noChangeAspect="1"/>
          </p:cNvPicPr>
          <p:nvPr/>
        </p:nvPicPr>
        <p:blipFill>
          <a:blip r:embed="rId4"/>
          <a:stretch>
            <a:fillRect/>
          </a:stretch>
        </p:blipFill>
        <p:spPr>
          <a:xfrm>
            <a:off x="1471801" y="5721441"/>
            <a:ext cx="7749871" cy="1665325"/>
          </a:xfrm>
          <a:prstGeom prst="rect">
            <a:avLst/>
          </a:prstGeom>
        </p:spPr>
      </p:pic>
    </p:spTree>
    <p:extLst>
      <p:ext uri="{BB962C8B-B14F-4D97-AF65-F5344CB8AC3E}">
        <p14:creationId xmlns:p14="http://schemas.microsoft.com/office/powerpoint/2010/main" val="579239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1062198" y="663138"/>
            <a:ext cx="9144000" cy="2387600"/>
          </a:xfrm>
        </p:spPr>
        <p:txBody>
          <a:bodyPr/>
          <a:lstStyle/>
          <a:p>
            <a:r>
              <a:rPr lang="en-US"/>
              <a:t>Year 2 </a:t>
            </a:r>
            <a:br>
              <a:rPr lang="en-US"/>
            </a:br>
            <a:r>
              <a:rPr lang="en-US"/>
              <a:t>Writing </a:t>
            </a:r>
            <a:endParaRPr lang="en-GB"/>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78E42C1E-5BF5-4162-AEE4-59CA27EA87A3}"/>
              </a:ext>
            </a:extLst>
          </p:cNvPr>
          <p:cNvSpPr txBox="1"/>
          <p:nvPr/>
        </p:nvSpPr>
        <p:spPr>
          <a:xfrm>
            <a:off x="5040702" y="171953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p:txBody>
      </p:sp>
      <p:pic>
        <p:nvPicPr>
          <p:cNvPr id="9" name="Picture 9" descr="Graphical user interface, table&#10;&#10;Description automatically generated">
            <a:extLst>
              <a:ext uri="{FF2B5EF4-FFF2-40B4-BE49-F238E27FC236}">
                <a16:creationId xmlns:a16="http://schemas.microsoft.com/office/drawing/2014/main" id="{68A8130B-CAD2-0714-7108-FFBC56639916}"/>
              </a:ext>
            </a:extLst>
          </p:cNvPr>
          <p:cNvPicPr>
            <a:picLocks noChangeAspect="1"/>
          </p:cNvPicPr>
          <p:nvPr/>
        </p:nvPicPr>
        <p:blipFill>
          <a:blip r:embed="rId3"/>
          <a:stretch>
            <a:fillRect/>
          </a:stretch>
        </p:blipFill>
        <p:spPr>
          <a:xfrm>
            <a:off x="5043054" y="-95950"/>
            <a:ext cx="6913417" cy="4874739"/>
          </a:xfrm>
          <a:prstGeom prst="rect">
            <a:avLst/>
          </a:prstGeom>
        </p:spPr>
      </p:pic>
      <p:pic>
        <p:nvPicPr>
          <p:cNvPr id="10" name="Picture 11" descr="Table&#10;&#10;Description automatically generated">
            <a:extLst>
              <a:ext uri="{FF2B5EF4-FFF2-40B4-BE49-F238E27FC236}">
                <a16:creationId xmlns:a16="http://schemas.microsoft.com/office/drawing/2014/main" id="{B1D84D72-BFE7-05B8-87A6-816152B00A14}"/>
              </a:ext>
            </a:extLst>
          </p:cNvPr>
          <p:cNvPicPr>
            <a:picLocks noChangeAspect="1"/>
          </p:cNvPicPr>
          <p:nvPr/>
        </p:nvPicPr>
        <p:blipFill>
          <a:blip r:embed="rId4"/>
          <a:stretch>
            <a:fillRect/>
          </a:stretch>
        </p:blipFill>
        <p:spPr>
          <a:xfrm>
            <a:off x="5043054" y="4838205"/>
            <a:ext cx="6761016" cy="1947551"/>
          </a:xfrm>
          <a:prstGeom prst="rect">
            <a:avLst/>
          </a:prstGeom>
        </p:spPr>
      </p:pic>
    </p:spTree>
    <p:extLst>
      <p:ext uri="{BB962C8B-B14F-4D97-AF65-F5344CB8AC3E}">
        <p14:creationId xmlns:p14="http://schemas.microsoft.com/office/powerpoint/2010/main" val="2120302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2082784" y="-1137953"/>
            <a:ext cx="9144000" cy="2387600"/>
          </a:xfrm>
        </p:spPr>
        <p:txBody>
          <a:bodyPr/>
          <a:lstStyle/>
          <a:p>
            <a:r>
              <a:rPr lang="en-US"/>
              <a:t>Our  Lenses</a:t>
            </a:r>
            <a:endParaRPr lang="en-GB"/>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78E42C1E-5BF5-4162-AEE4-59CA27EA87A3}"/>
              </a:ext>
            </a:extLst>
          </p:cNvPr>
          <p:cNvSpPr txBox="1"/>
          <p:nvPr/>
        </p:nvSpPr>
        <p:spPr>
          <a:xfrm>
            <a:off x="5040702" y="171953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p:txBody>
      </p:sp>
      <p:pic>
        <p:nvPicPr>
          <p:cNvPr id="6" name="Picture 6" descr="A picture containing circle&#10;&#10;Description automatically generated">
            <a:extLst>
              <a:ext uri="{FF2B5EF4-FFF2-40B4-BE49-F238E27FC236}">
                <a16:creationId xmlns:a16="http://schemas.microsoft.com/office/drawing/2014/main" id="{B30DBD61-A88B-4F5E-B60C-1513A4FF5E83}"/>
              </a:ext>
            </a:extLst>
          </p:cNvPr>
          <p:cNvPicPr>
            <a:picLocks noChangeAspect="1"/>
          </p:cNvPicPr>
          <p:nvPr/>
        </p:nvPicPr>
        <p:blipFill>
          <a:blip r:embed="rId3"/>
          <a:stretch>
            <a:fillRect/>
          </a:stretch>
        </p:blipFill>
        <p:spPr>
          <a:xfrm>
            <a:off x="2179608" y="1621490"/>
            <a:ext cx="8364746" cy="4089473"/>
          </a:xfrm>
          <a:prstGeom prst="rect">
            <a:avLst/>
          </a:prstGeom>
        </p:spPr>
      </p:pic>
    </p:spTree>
    <p:extLst>
      <p:ext uri="{BB962C8B-B14F-4D97-AF65-F5344CB8AC3E}">
        <p14:creationId xmlns:p14="http://schemas.microsoft.com/office/powerpoint/2010/main" val="41582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78E42C1E-5BF5-4162-AEE4-59CA27EA87A3}"/>
              </a:ext>
            </a:extLst>
          </p:cNvPr>
          <p:cNvSpPr txBox="1"/>
          <p:nvPr/>
        </p:nvSpPr>
        <p:spPr>
          <a:xfrm>
            <a:off x="7198091" y="4203939"/>
            <a:ext cx="446273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70C0"/>
                </a:solidFill>
                <a:latin typeface="Century Gothic"/>
                <a:cs typeface="Calibri"/>
              </a:rPr>
              <a:t>Year 1 children will need to form their letters properly (correct start point and size of letters) before they are able to learn to join up their writing.</a:t>
            </a:r>
          </a:p>
        </p:txBody>
      </p:sp>
      <p:pic>
        <p:nvPicPr>
          <p:cNvPr id="7" name="Picture 8" descr="Graphical user interface&#10;&#10;Description automatically generated">
            <a:extLst>
              <a:ext uri="{FF2B5EF4-FFF2-40B4-BE49-F238E27FC236}">
                <a16:creationId xmlns:a16="http://schemas.microsoft.com/office/drawing/2014/main" id="{9D3786F8-AC7B-4B80-BF83-8FE6F4748A6D}"/>
              </a:ext>
            </a:extLst>
          </p:cNvPr>
          <p:cNvPicPr>
            <a:picLocks noChangeAspect="1"/>
          </p:cNvPicPr>
          <p:nvPr/>
        </p:nvPicPr>
        <p:blipFill>
          <a:blip r:embed="rId3"/>
          <a:stretch>
            <a:fillRect/>
          </a:stretch>
        </p:blipFill>
        <p:spPr>
          <a:xfrm>
            <a:off x="3815227" y="316562"/>
            <a:ext cx="5817079" cy="3580487"/>
          </a:xfrm>
          <a:prstGeom prst="rect">
            <a:avLst/>
          </a:prstGeom>
        </p:spPr>
      </p:pic>
      <p:pic>
        <p:nvPicPr>
          <p:cNvPr id="9" name="Picture 9" descr="Text&#10;&#10;Description automatically generated">
            <a:extLst>
              <a:ext uri="{FF2B5EF4-FFF2-40B4-BE49-F238E27FC236}">
                <a16:creationId xmlns:a16="http://schemas.microsoft.com/office/drawing/2014/main" id="{3FA64EA7-8190-48EF-AFA1-355AE3B86E32}"/>
              </a:ext>
            </a:extLst>
          </p:cNvPr>
          <p:cNvPicPr>
            <a:picLocks noChangeAspect="1"/>
          </p:cNvPicPr>
          <p:nvPr/>
        </p:nvPicPr>
        <p:blipFill>
          <a:blip r:embed="rId4"/>
          <a:stretch>
            <a:fillRect/>
          </a:stretch>
        </p:blipFill>
        <p:spPr>
          <a:xfrm>
            <a:off x="304800" y="4851640"/>
            <a:ext cx="3352539" cy="1775603"/>
          </a:xfrm>
          <a:prstGeom prst="rect">
            <a:avLst/>
          </a:prstGeom>
        </p:spPr>
      </p:pic>
      <p:pic>
        <p:nvPicPr>
          <p:cNvPr id="3" name="Picture 5" descr="Text, letter&#10;&#10;Description automatically generated">
            <a:extLst>
              <a:ext uri="{FF2B5EF4-FFF2-40B4-BE49-F238E27FC236}">
                <a16:creationId xmlns:a16="http://schemas.microsoft.com/office/drawing/2014/main" id="{3E367374-9EC1-F875-0B88-4DE2C4B546C0}"/>
              </a:ext>
            </a:extLst>
          </p:cNvPr>
          <p:cNvPicPr>
            <a:picLocks noChangeAspect="1"/>
          </p:cNvPicPr>
          <p:nvPr/>
        </p:nvPicPr>
        <p:blipFill>
          <a:blip r:embed="rId5"/>
          <a:stretch>
            <a:fillRect/>
          </a:stretch>
        </p:blipFill>
        <p:spPr>
          <a:xfrm>
            <a:off x="304800" y="244311"/>
            <a:ext cx="2992582" cy="4263486"/>
          </a:xfrm>
          <a:prstGeom prst="rect">
            <a:avLst/>
          </a:prstGeom>
        </p:spPr>
      </p:pic>
      <p:pic>
        <p:nvPicPr>
          <p:cNvPr id="6" name="Picture 9" descr="Text, letter&#10;&#10;Description automatically generated">
            <a:extLst>
              <a:ext uri="{FF2B5EF4-FFF2-40B4-BE49-F238E27FC236}">
                <a16:creationId xmlns:a16="http://schemas.microsoft.com/office/drawing/2014/main" id="{5258A31B-3B81-E809-4B19-542E27F0F549}"/>
              </a:ext>
            </a:extLst>
          </p:cNvPr>
          <p:cNvPicPr>
            <a:picLocks noChangeAspect="1"/>
          </p:cNvPicPr>
          <p:nvPr/>
        </p:nvPicPr>
        <p:blipFill>
          <a:blip r:embed="rId6"/>
          <a:stretch>
            <a:fillRect/>
          </a:stretch>
        </p:blipFill>
        <p:spPr>
          <a:xfrm>
            <a:off x="3865418" y="4247344"/>
            <a:ext cx="3172690" cy="2214874"/>
          </a:xfrm>
          <a:prstGeom prst="rect">
            <a:avLst/>
          </a:prstGeom>
        </p:spPr>
      </p:pic>
    </p:spTree>
    <p:extLst>
      <p:ext uri="{BB962C8B-B14F-4D97-AF65-F5344CB8AC3E}">
        <p14:creationId xmlns:p14="http://schemas.microsoft.com/office/powerpoint/2010/main" val="2341962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915364" y="-444313"/>
            <a:ext cx="2345025"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ctrTitle"/>
          </p:nvPr>
        </p:nvSpPr>
        <p:spPr>
          <a:xfrm>
            <a:off x="1110342" y="-1002528"/>
            <a:ext cx="10341428" cy="1956280"/>
          </a:xfrm>
        </p:spPr>
        <p:txBody>
          <a:bodyPr/>
          <a:lstStyle/>
          <a:p>
            <a:r>
              <a:rPr lang="en-US" b="1">
                <a:solidFill>
                  <a:schemeClr val="accent1"/>
                </a:solidFill>
                <a:cs typeface="Calibri Light" panose="020F0302020204030204"/>
              </a:rPr>
              <a:t>School Clubs</a:t>
            </a:r>
            <a:endParaRPr lang="en-GB" b="1">
              <a:solidFill>
                <a:schemeClr val="accent1"/>
              </a:solidFill>
              <a:cs typeface="Calibri Light" panose="020F0302020204030204"/>
            </a:endParaRPr>
          </a:p>
        </p:txBody>
      </p:sp>
      <p:sp>
        <p:nvSpPr>
          <p:cNvPr id="2" name="TextBox 1">
            <a:extLst>
              <a:ext uri="{FF2B5EF4-FFF2-40B4-BE49-F238E27FC236}">
                <a16:creationId xmlns:a16="http://schemas.microsoft.com/office/drawing/2014/main" id="{8B411E3D-471C-4303-B93E-1EFC6DF1024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extBox 2">
            <a:extLst>
              <a:ext uri="{FF2B5EF4-FFF2-40B4-BE49-F238E27FC236}">
                <a16:creationId xmlns:a16="http://schemas.microsoft.com/office/drawing/2014/main" id="{7E8A3723-5E6B-4196-A1C6-71A7D1834C7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 name="TextBox 5">
            <a:extLst>
              <a:ext uri="{FF2B5EF4-FFF2-40B4-BE49-F238E27FC236}">
                <a16:creationId xmlns:a16="http://schemas.microsoft.com/office/drawing/2014/main" id="{1C841D86-8212-4597-8847-E0D0AF26FA68}"/>
              </a:ext>
            </a:extLst>
          </p:cNvPr>
          <p:cNvSpPr txBox="1"/>
          <p:nvPr/>
        </p:nvSpPr>
        <p:spPr>
          <a:xfrm>
            <a:off x="1996164" y="907210"/>
            <a:ext cx="995610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err="1">
                <a:latin typeface="Century Gothic"/>
                <a:cs typeface="Calibri"/>
              </a:rPr>
              <a:t>Heronshaw</a:t>
            </a:r>
            <a:r>
              <a:rPr lang="en-US" sz="2000">
                <a:latin typeface="Century Gothic"/>
                <a:cs typeface="Calibri"/>
              </a:rPr>
              <a:t> school offers a wide range of after school clubs to all of our children. </a:t>
            </a:r>
          </a:p>
          <a:p>
            <a:endParaRPr lang="en-US" sz="2000">
              <a:latin typeface="Century Gothic"/>
              <a:cs typeface="Calibri"/>
            </a:endParaRPr>
          </a:p>
          <a:p>
            <a:endParaRPr lang="en-US" sz="2000">
              <a:latin typeface="Century Gothic"/>
              <a:cs typeface="Calibri"/>
            </a:endParaRPr>
          </a:p>
          <a:p>
            <a:endParaRPr lang="en-US" sz="2000">
              <a:latin typeface="Century Gothic"/>
              <a:cs typeface="Calibri"/>
            </a:endParaRPr>
          </a:p>
          <a:p>
            <a:endParaRPr lang="en-US" sz="2000">
              <a:latin typeface="Century Gothic"/>
              <a:cs typeface="Calibri"/>
            </a:endParaRPr>
          </a:p>
          <a:p>
            <a:endParaRPr lang="en-US" sz="2000">
              <a:latin typeface="Century Gothic"/>
              <a:cs typeface="Calibri"/>
            </a:endParaRPr>
          </a:p>
          <a:p>
            <a:endParaRPr lang="en-US" sz="2000">
              <a:latin typeface="Century Gothic"/>
              <a:cs typeface="Calibri"/>
            </a:endParaRPr>
          </a:p>
          <a:p>
            <a:endParaRPr lang="en-US" sz="2000">
              <a:latin typeface="Century Gothic"/>
              <a:cs typeface="Calibri"/>
            </a:endParaRPr>
          </a:p>
          <a:p>
            <a:r>
              <a:rPr lang="en-US" sz="2000">
                <a:latin typeface="Century Gothic"/>
                <a:cs typeface="Calibri"/>
              </a:rPr>
              <a:t>A lot of the clubs that we provide are of children's interest and we are always changing the clubs half termly to engage children to gain new experiences and skills.  The clubs have been very beneficial to children's self-confidence and self-esteem as well as keeping them healthy and active. </a:t>
            </a:r>
            <a:endParaRPr lang="en-US">
              <a:cs typeface="Calibri"/>
            </a:endParaRPr>
          </a:p>
          <a:p>
            <a:endParaRPr lang="en-US" sz="2000">
              <a:latin typeface="Century Gothic"/>
              <a:cs typeface="Calibri"/>
            </a:endParaRPr>
          </a:p>
          <a:p>
            <a:r>
              <a:rPr lang="en-US" sz="2000">
                <a:latin typeface="Century Gothic"/>
                <a:cs typeface="Calibri"/>
              </a:rPr>
              <a:t>Opportunities have been created for children to</a:t>
            </a:r>
            <a:r>
              <a:rPr lang="en-US" sz="2000">
                <a:solidFill>
                  <a:schemeClr val="accent1"/>
                </a:solidFill>
                <a:latin typeface="Century Gothic"/>
                <a:cs typeface="Calibri"/>
              </a:rPr>
              <a:t> build relationships</a:t>
            </a:r>
            <a:r>
              <a:rPr lang="en-US" sz="2000">
                <a:latin typeface="Century Gothic"/>
                <a:cs typeface="Calibri"/>
              </a:rPr>
              <a:t> with their peers through </a:t>
            </a:r>
            <a:r>
              <a:rPr lang="en-US" sz="2000">
                <a:solidFill>
                  <a:schemeClr val="accent1"/>
                </a:solidFill>
                <a:latin typeface="Century Gothic"/>
                <a:cs typeface="Calibri"/>
              </a:rPr>
              <a:t>teamwork</a:t>
            </a:r>
            <a:r>
              <a:rPr lang="en-US" sz="2000">
                <a:latin typeface="Century Gothic"/>
                <a:cs typeface="Calibri"/>
              </a:rPr>
              <a:t> and </a:t>
            </a:r>
            <a:r>
              <a:rPr lang="en-US" sz="2000">
                <a:solidFill>
                  <a:schemeClr val="accent1"/>
                </a:solidFill>
                <a:latin typeface="Century Gothic"/>
                <a:cs typeface="Calibri"/>
              </a:rPr>
              <a:t>social interaction</a:t>
            </a:r>
            <a:r>
              <a:rPr lang="en-US" sz="2000">
                <a:latin typeface="Century Gothic"/>
                <a:cs typeface="Calibri"/>
              </a:rPr>
              <a:t> leading to strong friendship groups. The social interaction </a:t>
            </a:r>
            <a:r>
              <a:rPr lang="en-US" sz="2000">
                <a:solidFill>
                  <a:schemeClr val="accent1"/>
                </a:solidFill>
                <a:latin typeface="Century Gothic"/>
                <a:cs typeface="Calibri"/>
              </a:rPr>
              <a:t>boosts communication</a:t>
            </a:r>
            <a:r>
              <a:rPr lang="en-US" sz="2000">
                <a:latin typeface="Century Gothic"/>
                <a:cs typeface="Calibri"/>
              </a:rPr>
              <a:t> </a:t>
            </a:r>
            <a:r>
              <a:rPr lang="en-US" sz="2000">
                <a:solidFill>
                  <a:schemeClr val="accent1"/>
                </a:solidFill>
                <a:latin typeface="Century Gothic"/>
                <a:cs typeface="Calibri"/>
              </a:rPr>
              <a:t>skills</a:t>
            </a:r>
            <a:r>
              <a:rPr lang="en-US" sz="2000">
                <a:latin typeface="Century Gothic"/>
                <a:cs typeface="Calibri"/>
              </a:rPr>
              <a:t> as children work together to achieve the same goal. </a:t>
            </a:r>
          </a:p>
        </p:txBody>
      </p:sp>
      <p:pic>
        <p:nvPicPr>
          <p:cNvPr id="10" name="Picture 9" descr="A table with a schedule&#10;&#10;Description automatically generated">
            <a:extLst>
              <a:ext uri="{FF2B5EF4-FFF2-40B4-BE49-F238E27FC236}">
                <a16:creationId xmlns:a16="http://schemas.microsoft.com/office/drawing/2014/main" id="{C5212A8A-858C-A09C-C29F-1CCCF22A03E9}"/>
              </a:ext>
            </a:extLst>
          </p:cNvPr>
          <p:cNvPicPr>
            <a:picLocks noChangeAspect="1"/>
          </p:cNvPicPr>
          <p:nvPr/>
        </p:nvPicPr>
        <p:blipFill>
          <a:blip r:embed="rId3"/>
          <a:stretch>
            <a:fillRect/>
          </a:stretch>
        </p:blipFill>
        <p:spPr>
          <a:xfrm>
            <a:off x="2740324" y="1594964"/>
            <a:ext cx="8278483" cy="1870902"/>
          </a:xfrm>
          <a:prstGeom prst="rect">
            <a:avLst/>
          </a:prstGeom>
        </p:spPr>
      </p:pic>
    </p:spTree>
    <p:extLst>
      <p:ext uri="{BB962C8B-B14F-4D97-AF65-F5344CB8AC3E}">
        <p14:creationId xmlns:p14="http://schemas.microsoft.com/office/powerpoint/2010/main" val="1494422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915364" y="-444313"/>
            <a:ext cx="2345025"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ctrTitle"/>
          </p:nvPr>
        </p:nvSpPr>
        <p:spPr>
          <a:xfrm>
            <a:off x="1110342" y="-1002528"/>
            <a:ext cx="10341428" cy="1956280"/>
          </a:xfrm>
        </p:spPr>
        <p:txBody>
          <a:bodyPr/>
          <a:lstStyle/>
          <a:p>
            <a:r>
              <a:rPr lang="en-US" b="1">
                <a:solidFill>
                  <a:schemeClr val="accent1"/>
                </a:solidFill>
                <a:cs typeface="Calibri Light" panose="020F0302020204030204"/>
              </a:rPr>
              <a:t>Music at </a:t>
            </a:r>
            <a:r>
              <a:rPr lang="en-US" b="1" err="1">
                <a:solidFill>
                  <a:schemeClr val="accent1"/>
                </a:solidFill>
                <a:cs typeface="Calibri Light" panose="020F0302020204030204"/>
              </a:rPr>
              <a:t>Heronshaw</a:t>
            </a:r>
          </a:p>
        </p:txBody>
      </p:sp>
      <p:sp>
        <p:nvSpPr>
          <p:cNvPr id="2" name="TextBox 1">
            <a:extLst>
              <a:ext uri="{FF2B5EF4-FFF2-40B4-BE49-F238E27FC236}">
                <a16:creationId xmlns:a16="http://schemas.microsoft.com/office/drawing/2014/main" id="{8B411E3D-471C-4303-B93E-1EFC6DF1024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extBox 2">
            <a:extLst>
              <a:ext uri="{FF2B5EF4-FFF2-40B4-BE49-F238E27FC236}">
                <a16:creationId xmlns:a16="http://schemas.microsoft.com/office/drawing/2014/main" id="{7E8A3723-5E6B-4196-A1C6-71A7D1834C7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7" name="Picture 9" descr="A picture containing text, person&#10;&#10;Description automatically generated">
            <a:extLst>
              <a:ext uri="{FF2B5EF4-FFF2-40B4-BE49-F238E27FC236}">
                <a16:creationId xmlns:a16="http://schemas.microsoft.com/office/drawing/2014/main" id="{3828878A-5D8C-9292-A258-EC30A1787555}"/>
              </a:ext>
            </a:extLst>
          </p:cNvPr>
          <p:cNvPicPr>
            <a:picLocks noChangeAspect="1"/>
          </p:cNvPicPr>
          <p:nvPr/>
        </p:nvPicPr>
        <p:blipFill>
          <a:blip r:embed="rId3"/>
          <a:stretch>
            <a:fillRect/>
          </a:stretch>
        </p:blipFill>
        <p:spPr>
          <a:xfrm>
            <a:off x="6138597" y="2007435"/>
            <a:ext cx="5220026" cy="1672396"/>
          </a:xfrm>
          <a:prstGeom prst="rect">
            <a:avLst/>
          </a:prstGeom>
        </p:spPr>
      </p:pic>
      <p:sp>
        <p:nvSpPr>
          <p:cNvPr id="13" name="TextBox 12">
            <a:extLst>
              <a:ext uri="{FF2B5EF4-FFF2-40B4-BE49-F238E27FC236}">
                <a16:creationId xmlns:a16="http://schemas.microsoft.com/office/drawing/2014/main" id="{1BF0E3E0-756A-6884-9478-B373C1BD3EA1}"/>
              </a:ext>
            </a:extLst>
          </p:cNvPr>
          <p:cNvSpPr txBox="1"/>
          <p:nvPr/>
        </p:nvSpPr>
        <p:spPr>
          <a:xfrm>
            <a:off x="2068249" y="1274095"/>
            <a:ext cx="274320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entury Gothic"/>
              </a:rPr>
              <a:t>Strum – into – Music</a:t>
            </a:r>
          </a:p>
          <a:p>
            <a:r>
              <a:rPr lang="en-US" sz="2000" b="1">
                <a:latin typeface="Century Gothic"/>
              </a:rPr>
              <a:t>Guitar lessons</a:t>
            </a:r>
          </a:p>
          <a:p>
            <a:endParaRPr lang="en-US">
              <a:latin typeface="Century Gothic"/>
            </a:endParaRPr>
          </a:p>
          <a:p>
            <a:endParaRPr lang="en-US">
              <a:latin typeface="Century Gothic"/>
            </a:endParaRPr>
          </a:p>
        </p:txBody>
      </p:sp>
      <p:pic>
        <p:nvPicPr>
          <p:cNvPr id="6" name="Picture 5" descr="A gold treble clef&#10;&#10;Description automatically generated">
            <a:extLst>
              <a:ext uri="{FF2B5EF4-FFF2-40B4-BE49-F238E27FC236}">
                <a16:creationId xmlns:a16="http://schemas.microsoft.com/office/drawing/2014/main" id="{095F4256-C63C-D96E-0F87-6894E7530747}"/>
              </a:ext>
            </a:extLst>
          </p:cNvPr>
          <p:cNvPicPr>
            <a:picLocks noChangeAspect="1"/>
          </p:cNvPicPr>
          <p:nvPr/>
        </p:nvPicPr>
        <p:blipFill>
          <a:blip r:embed="rId4"/>
          <a:stretch>
            <a:fillRect/>
          </a:stretch>
        </p:blipFill>
        <p:spPr>
          <a:xfrm>
            <a:off x="492701" y="250166"/>
            <a:ext cx="1214334" cy="1943819"/>
          </a:xfrm>
          <a:prstGeom prst="rect">
            <a:avLst/>
          </a:prstGeom>
        </p:spPr>
      </p:pic>
      <p:pic>
        <p:nvPicPr>
          <p:cNvPr id="10" name="Picture 9" descr="A group of children playing guitars&#10;&#10;Description automatically generated">
            <a:extLst>
              <a:ext uri="{FF2B5EF4-FFF2-40B4-BE49-F238E27FC236}">
                <a16:creationId xmlns:a16="http://schemas.microsoft.com/office/drawing/2014/main" id="{6886B77E-ED8C-A0AC-448B-B0C6F8732E63}"/>
              </a:ext>
            </a:extLst>
          </p:cNvPr>
          <p:cNvPicPr>
            <a:picLocks noChangeAspect="1"/>
          </p:cNvPicPr>
          <p:nvPr/>
        </p:nvPicPr>
        <p:blipFill>
          <a:blip r:embed="rId5"/>
          <a:stretch>
            <a:fillRect/>
          </a:stretch>
        </p:blipFill>
        <p:spPr>
          <a:xfrm>
            <a:off x="382438" y="2340960"/>
            <a:ext cx="5474898" cy="4289552"/>
          </a:xfrm>
          <a:prstGeom prst="rect">
            <a:avLst/>
          </a:prstGeom>
        </p:spPr>
      </p:pic>
      <p:pic>
        <p:nvPicPr>
          <p:cNvPr id="14" name="Picture 13" descr="A group of girls playing instruments&#10;&#10;Description automatically generated">
            <a:extLst>
              <a:ext uri="{FF2B5EF4-FFF2-40B4-BE49-F238E27FC236}">
                <a16:creationId xmlns:a16="http://schemas.microsoft.com/office/drawing/2014/main" id="{F02A0CCA-86E7-9580-5451-A206A9A8A68E}"/>
              </a:ext>
            </a:extLst>
          </p:cNvPr>
          <p:cNvPicPr>
            <a:picLocks noChangeAspect="1"/>
          </p:cNvPicPr>
          <p:nvPr/>
        </p:nvPicPr>
        <p:blipFill>
          <a:blip r:embed="rId6"/>
          <a:stretch>
            <a:fillRect/>
          </a:stretch>
        </p:blipFill>
        <p:spPr>
          <a:xfrm>
            <a:off x="6090249" y="3921987"/>
            <a:ext cx="6179389" cy="2407084"/>
          </a:xfrm>
          <a:prstGeom prst="rect">
            <a:avLst/>
          </a:prstGeom>
        </p:spPr>
      </p:pic>
    </p:spTree>
    <p:extLst>
      <p:ext uri="{BB962C8B-B14F-4D97-AF65-F5344CB8AC3E}">
        <p14:creationId xmlns:p14="http://schemas.microsoft.com/office/powerpoint/2010/main" val="1575053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98494765-D8AB-4F9B-B13A-85F01320FB3C}"/>
              </a:ext>
            </a:extLst>
          </p:cNvPr>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Triangle 6">
            <a:extLst>
              <a:ext uri="{FF2B5EF4-FFF2-40B4-BE49-F238E27FC236}">
                <a16:creationId xmlns:a16="http://schemas.microsoft.com/office/drawing/2014/main" id="{32F1E2E3-D58D-44EE-ADB5-7D3F38C6E637}"/>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1DC8E07-F980-43CC-AF1A-E37611F104D5}"/>
              </a:ext>
            </a:extLst>
          </p:cNvPr>
          <p:cNvSpPr/>
          <p:nvPr/>
        </p:nvSpPr>
        <p:spPr>
          <a:xfrm rot="5400000" flipH="1">
            <a:off x="4886399" y="-452848"/>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437DB79-0247-413C-8B94-DC21803E2C44}"/>
              </a:ext>
            </a:extLst>
          </p:cNvPr>
          <p:cNvSpPr txBox="1"/>
          <p:nvPr/>
        </p:nvSpPr>
        <p:spPr>
          <a:xfrm>
            <a:off x="2511184" y="179137"/>
            <a:ext cx="84693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solidFill>
                  <a:srgbClr val="0070C0"/>
                </a:solidFill>
                <a:latin typeface="Century Gothic"/>
                <a:cs typeface="Calibri"/>
              </a:rPr>
              <a:t>Homework: </a:t>
            </a:r>
          </a:p>
        </p:txBody>
      </p:sp>
      <p:sp>
        <p:nvSpPr>
          <p:cNvPr id="2" name="TextBox 1">
            <a:extLst>
              <a:ext uri="{FF2B5EF4-FFF2-40B4-BE49-F238E27FC236}">
                <a16:creationId xmlns:a16="http://schemas.microsoft.com/office/drawing/2014/main" id="{CEA3C1BC-80BF-40A2-BEB7-20C004AE2C38}"/>
              </a:ext>
            </a:extLst>
          </p:cNvPr>
          <p:cNvSpPr txBox="1"/>
          <p:nvPr/>
        </p:nvSpPr>
        <p:spPr>
          <a:xfrm>
            <a:off x="2511184" y="1046552"/>
            <a:ext cx="9141123"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entury Gothic"/>
                <a:cs typeface="Calibri"/>
              </a:rPr>
              <a:t>Year 1:</a:t>
            </a:r>
          </a:p>
          <a:p>
            <a:endParaRPr lang="en-US"/>
          </a:p>
          <a:p>
            <a:r>
              <a:rPr lang="en-US" sz="2400">
                <a:latin typeface="Century Gothic"/>
                <a:cs typeface="Calibri"/>
              </a:rPr>
              <a:t>This term year 1 will be focusing on reading as homework every day and then look at introducing spellings in Spring term.  The children will also have logins for </a:t>
            </a:r>
            <a:r>
              <a:rPr lang="en-US" sz="2400" err="1">
                <a:latin typeface="Century Gothic"/>
                <a:cs typeface="Calibri"/>
              </a:rPr>
              <a:t>Numbots</a:t>
            </a:r>
            <a:r>
              <a:rPr lang="en-US" sz="2400">
                <a:latin typeface="Century Gothic"/>
                <a:cs typeface="Calibri"/>
              </a:rPr>
              <a:t> to support their </a:t>
            </a:r>
            <a:r>
              <a:rPr lang="en-US" sz="2400" err="1">
                <a:latin typeface="Century Gothic"/>
                <a:cs typeface="Calibri"/>
              </a:rPr>
              <a:t>maths</a:t>
            </a:r>
            <a:r>
              <a:rPr lang="en-US" sz="2400">
                <a:latin typeface="Century Gothic"/>
                <a:cs typeface="Calibri"/>
              </a:rPr>
              <a:t> fluency.</a:t>
            </a:r>
            <a:endParaRPr lang="en-US"/>
          </a:p>
          <a:p>
            <a:endParaRPr lang="en-US"/>
          </a:p>
          <a:p>
            <a:r>
              <a:rPr lang="en-US" sz="2400" b="1">
                <a:latin typeface="Century Gothic"/>
                <a:cs typeface="Calibri"/>
              </a:rPr>
              <a:t>Year 2:</a:t>
            </a:r>
            <a:endParaRPr lang="en-US"/>
          </a:p>
          <a:p>
            <a:r>
              <a:rPr lang="en-US" sz="2400">
                <a:latin typeface="Century Gothic"/>
                <a:cs typeface="Calibri"/>
              </a:rPr>
              <a:t>Reading is still a high priority and we encourage children to read every day. Homework books will be sent out on a Friday every week.  Homework will be a set of spellings (based on spelling patterns.)  Then there will be some </a:t>
            </a:r>
            <a:r>
              <a:rPr lang="en-US" sz="2400" err="1">
                <a:latin typeface="Century Gothic"/>
                <a:cs typeface="Calibri"/>
              </a:rPr>
              <a:t>maths</a:t>
            </a:r>
            <a:r>
              <a:rPr lang="en-US" sz="2400">
                <a:latin typeface="Century Gothic"/>
                <a:cs typeface="Calibri"/>
              </a:rPr>
              <a:t> problem solving and reasoning based on what the children have been learning during the week.  Homework is to be returned on a Wednesday.  </a:t>
            </a:r>
            <a:endParaRPr lang="en-US"/>
          </a:p>
        </p:txBody>
      </p:sp>
    </p:spTree>
    <p:extLst>
      <p:ext uri="{BB962C8B-B14F-4D97-AF65-F5344CB8AC3E}">
        <p14:creationId xmlns:p14="http://schemas.microsoft.com/office/powerpoint/2010/main" val="380786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45284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ctrTitle"/>
          </p:nvPr>
        </p:nvSpPr>
        <p:spPr>
          <a:xfrm>
            <a:off x="2082784" y="-1137953"/>
            <a:ext cx="9144000" cy="2387600"/>
          </a:xfrm>
        </p:spPr>
        <p:txBody>
          <a:bodyPr/>
          <a:lstStyle/>
          <a:p>
            <a:r>
              <a:rPr lang="en-US"/>
              <a:t>Year 2 Classes</a:t>
            </a:r>
            <a:endParaRPr lang="en-GB"/>
          </a:p>
        </p:txBody>
      </p:sp>
      <p:sp>
        <p:nvSpPr>
          <p:cNvPr id="11" name="TextBox 10"/>
          <p:cNvSpPr txBox="1"/>
          <p:nvPr/>
        </p:nvSpPr>
        <p:spPr>
          <a:xfrm>
            <a:off x="2755475" y="1896328"/>
            <a:ext cx="8566821" cy="584775"/>
          </a:xfrm>
          <a:prstGeom prst="rect">
            <a:avLst/>
          </a:prstGeom>
          <a:noFill/>
        </p:spPr>
        <p:txBody>
          <a:bodyPr wrap="square" lIns="91440" tIns="45720" rIns="91440" bIns="45720" rtlCol="0" anchor="t">
            <a:spAutoFit/>
          </a:bodyPr>
          <a:lstStyle/>
          <a:p>
            <a:endParaRPr lang="en-US" sz="3200">
              <a:cs typeface="Calibri"/>
            </a:endParaRPr>
          </a:p>
        </p:txBody>
      </p:sp>
      <p:sp>
        <p:nvSpPr>
          <p:cNvPr id="13" name="AutoShape 6"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SiiigAoorH8S+KNO8K6cLvUpdu87Yo1+/K3oB/MngUAbFFeP3HxS8V3DebY6EEtX+aImzmlyp6HeMBvqBTbf4peLo5lE2hLMCeUFlOjH6Hn+VAHsVFYHhXxlpni21L2Mmy5jH761cjzIz9O49x+h4rfoAKKKKAPLvi/fz2t9pKW88sLCOViY3KnkqO30rz0a5qi/d1K9H0uX/wAa7341JFFNo0zHDOJY8k8YG0j+ZrzIFTyrD86uNrAai+ItYUcatqA+ly/+NVr2/u9TCf2hdT3WzOwTyGTbnrjJOOgqqOTwaUA44FXoI0ofEOs28KQwatqEcUahURLpwqgdAADgCn/8JPr3/Qa1P/wLk/xrL2n0owT24o0AsWV7c6dctc2M8ttcMCGliYqxBOTkj1IBrSHi/wAQD/mM3/8A3+NY2D36Vd0nS21a9EP2m3tIVG6a4ncKsa9yATlj6AUaAbejaz4q1u9Nva61dRpEvmXFxLNiO3TuzH+Q7/ma9G8LXt23iW4sZbm8mtYtOhlja7b55SzvmQr/AA7sfd7ADgdK5WfVtH8MaNFFYrFMM+ZbWhcOZH/573JHU/3Y+3Hf7svwnv59T8T63d3k7T3DwRF3Y5OSzce3Tp2rOWox3xvUNHogPTM//sleTC1jHRV/KvWfjaTjQ8es/wD7TrywH1Apx2AasMZ/gT8qX7PEf4Fp9begaRbXMMuo6lzY2zjzEA3CTORhtp3Lzg5ICnpuGaoRkW2jzXq77WzlmTds3oDtzjON3QcDPWnTaDc2/M1jMg+fkg4+T7/PoMHJ6Vsza7dX+oC1sZDaW8xWFfky6pgLyRk8qi5CnB2gnuasyaxqGj3EaT363lvn5kI2TBWGTnI+h6spKjOQMUhnJG1jB+6f++jTGt07Fx/wM10XiDSore3tdS0+Mrp12MRAkkqQMHJPQnBOMnHIySDjDPNPRiK32cdN749Nxr0/4IRrHqmtBcf6mH/0J6856dhXo/wVY/21rCnH/HvEf/HmqZLQZY+Njfv9EX0Wc/qleYdq9L+Mp3a1pSEZUW8h/wDHh/hXmkiFDj8qcdhBmlBKkkEgkYOO4pgJzVnT/sx1CA3xP2YPlxgkHHQEDkqTjOOcZxzVAaOj6f8AaoZHadYVY7XfPzBRg7QBzySMn0X3qje3n2yfzApVAoVVJyQPc/ia6S306Ce/e70iazRbiMvFDJD8oxIiqCFbKsTgkYAGeMrnFSLRLKxkF3q1xaLE8PnRWsZYK6lTkKTyf4QpGeW3chCKm4HOlmIAJJA6AngUlEjR+c4hLtEGOwuAGI7ZxxnHpTTTAd+NeifBY48RaqPW1j/9DNedxxl2x2716L8HRt8UaioGB9iT/wBGUpbAdv498HnxVp8TWsiRX9qSYS/3XB6qx7ZwOexFeS3PgvxJDI0UmhXrEd4grr+BBr6FpPyqFJoZ85DwP4nP3dBvce4Uf1p48C+Kc8aDd/iU/wDiq+ivyo/KnzMD53HgTxTn/kA3QP8AvR//ABVPT4f+KSeNCnz7yRj/ANmr6F/Klo5mB88S/D/xUDzoNwfdZIz/AOzVCfAnipf+YDdn6FD/AOzV9G0n5UuZgfPMPgnxQzLGnh+8BPdmRR+JLcV6x8PvBr+FdPnlvnR9RvCDNs5WNR91Ae+Mkk9yfauu/KlobbCx/9k="/>
          <p:cNvSpPr>
            <a:spLocks noChangeAspect="1" noChangeArrowheads="1"/>
          </p:cNvSpPr>
          <p:nvPr/>
        </p:nvSpPr>
        <p:spPr bwMode="auto">
          <a:xfrm>
            <a:off x="155575" y="-965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78E42C1E-5BF5-4162-AEE4-59CA27EA87A3}"/>
              </a:ext>
            </a:extLst>
          </p:cNvPr>
          <p:cNvSpPr txBox="1"/>
          <p:nvPr/>
        </p:nvSpPr>
        <p:spPr>
          <a:xfrm>
            <a:off x="5040702" y="17195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9" name="Picture 9" descr="Icon&#10;&#10;Description automatically generated">
            <a:extLst>
              <a:ext uri="{FF2B5EF4-FFF2-40B4-BE49-F238E27FC236}">
                <a16:creationId xmlns:a16="http://schemas.microsoft.com/office/drawing/2014/main" id="{8C7D8CC1-E433-4A77-9B4A-24F3E00905EF}"/>
              </a:ext>
            </a:extLst>
          </p:cNvPr>
          <p:cNvPicPr>
            <a:picLocks noChangeAspect="1"/>
          </p:cNvPicPr>
          <p:nvPr/>
        </p:nvPicPr>
        <p:blipFill>
          <a:blip r:embed="rId3"/>
          <a:stretch>
            <a:fillRect/>
          </a:stretch>
        </p:blipFill>
        <p:spPr>
          <a:xfrm>
            <a:off x="8954530" y="681487"/>
            <a:ext cx="1572261" cy="2562046"/>
          </a:xfrm>
          <a:prstGeom prst="rect">
            <a:avLst/>
          </a:prstGeom>
        </p:spPr>
      </p:pic>
      <p:sp>
        <p:nvSpPr>
          <p:cNvPr id="10" name="TextBox 9">
            <a:extLst>
              <a:ext uri="{FF2B5EF4-FFF2-40B4-BE49-F238E27FC236}">
                <a16:creationId xmlns:a16="http://schemas.microsoft.com/office/drawing/2014/main" id="{1EC9CB41-0BDB-410D-8557-C809AF734EA1}"/>
              </a:ext>
            </a:extLst>
          </p:cNvPr>
          <p:cNvSpPr txBox="1"/>
          <p:nvPr/>
        </p:nvSpPr>
        <p:spPr>
          <a:xfrm>
            <a:off x="1805796" y="325791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Century Gothic"/>
              </a:rPr>
              <a:t>Mrs</a:t>
            </a:r>
            <a:r>
              <a:rPr lang="en-US" sz="2800">
                <a:latin typeface="Century Gothic"/>
              </a:rPr>
              <a:t> </a:t>
            </a:r>
            <a:r>
              <a:rPr lang="en-US" sz="2800" err="1">
                <a:latin typeface="Century Gothic"/>
              </a:rPr>
              <a:t>Ravilious</a:t>
            </a:r>
          </a:p>
        </p:txBody>
      </p:sp>
      <p:sp>
        <p:nvSpPr>
          <p:cNvPr id="14" name="TextBox 13">
            <a:extLst>
              <a:ext uri="{FF2B5EF4-FFF2-40B4-BE49-F238E27FC236}">
                <a16:creationId xmlns:a16="http://schemas.microsoft.com/office/drawing/2014/main" id="{FB27FA04-65EB-4053-A01A-08F2A6872FD2}"/>
              </a:ext>
            </a:extLst>
          </p:cNvPr>
          <p:cNvSpPr txBox="1"/>
          <p:nvPr/>
        </p:nvSpPr>
        <p:spPr>
          <a:xfrm>
            <a:off x="5673305" y="325791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Century Gothic"/>
              </a:rPr>
              <a:t>Mrs</a:t>
            </a:r>
            <a:r>
              <a:rPr lang="en-US" sz="2800">
                <a:latin typeface="Century Gothic"/>
              </a:rPr>
              <a:t> Calder</a:t>
            </a:r>
          </a:p>
        </p:txBody>
      </p:sp>
      <p:sp>
        <p:nvSpPr>
          <p:cNvPr id="15" name="TextBox 14">
            <a:extLst>
              <a:ext uri="{FF2B5EF4-FFF2-40B4-BE49-F238E27FC236}">
                <a16:creationId xmlns:a16="http://schemas.microsoft.com/office/drawing/2014/main" id="{AA93B77F-B54B-447C-B9CF-9B2579A9EB47}"/>
              </a:ext>
            </a:extLst>
          </p:cNvPr>
          <p:cNvSpPr txBox="1"/>
          <p:nvPr/>
        </p:nvSpPr>
        <p:spPr>
          <a:xfrm>
            <a:off x="8735683" y="325791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Century Gothic"/>
              </a:rPr>
              <a:t>Mrs</a:t>
            </a:r>
            <a:r>
              <a:rPr lang="en-US" sz="2800">
                <a:latin typeface="Century Gothic"/>
              </a:rPr>
              <a:t> </a:t>
            </a:r>
            <a:r>
              <a:rPr lang="en-US" sz="2800" err="1">
                <a:latin typeface="Century Gothic"/>
              </a:rPr>
              <a:t>Zastron</a:t>
            </a:r>
          </a:p>
        </p:txBody>
      </p:sp>
      <p:pic>
        <p:nvPicPr>
          <p:cNvPr id="12" name="Picture 15" descr="A picture containing text&#10;&#10;Description automatically generated">
            <a:extLst>
              <a:ext uri="{FF2B5EF4-FFF2-40B4-BE49-F238E27FC236}">
                <a16:creationId xmlns:a16="http://schemas.microsoft.com/office/drawing/2014/main" id="{919EDFA8-EE30-48E6-A5B2-D413F6EC8513}"/>
              </a:ext>
            </a:extLst>
          </p:cNvPr>
          <p:cNvPicPr>
            <a:picLocks noChangeAspect="1"/>
          </p:cNvPicPr>
          <p:nvPr/>
        </p:nvPicPr>
        <p:blipFill>
          <a:blip r:embed="rId4"/>
          <a:stretch>
            <a:fillRect/>
          </a:stretch>
        </p:blipFill>
        <p:spPr>
          <a:xfrm>
            <a:off x="2043832" y="1058353"/>
            <a:ext cx="2238375" cy="2038350"/>
          </a:xfrm>
          <a:prstGeom prst="rect">
            <a:avLst/>
          </a:prstGeom>
        </p:spPr>
      </p:pic>
      <p:pic>
        <p:nvPicPr>
          <p:cNvPr id="6" name="Picture 15" descr="A picture containing vector graphics&#10;&#10;Description automatically generated">
            <a:extLst>
              <a:ext uri="{FF2B5EF4-FFF2-40B4-BE49-F238E27FC236}">
                <a16:creationId xmlns:a16="http://schemas.microsoft.com/office/drawing/2014/main" id="{82D65380-C5DD-37FB-93DF-AB21DCF82F3E}"/>
              </a:ext>
            </a:extLst>
          </p:cNvPr>
          <p:cNvPicPr>
            <a:picLocks noChangeAspect="1"/>
          </p:cNvPicPr>
          <p:nvPr/>
        </p:nvPicPr>
        <p:blipFill>
          <a:blip r:embed="rId5"/>
          <a:stretch>
            <a:fillRect/>
          </a:stretch>
        </p:blipFill>
        <p:spPr>
          <a:xfrm>
            <a:off x="5929745" y="1191848"/>
            <a:ext cx="1620982" cy="1994340"/>
          </a:xfrm>
          <a:prstGeom prst="rect">
            <a:avLst/>
          </a:prstGeom>
        </p:spPr>
      </p:pic>
    </p:spTree>
    <p:extLst>
      <p:ext uri="{BB962C8B-B14F-4D97-AF65-F5344CB8AC3E}">
        <p14:creationId xmlns:p14="http://schemas.microsoft.com/office/powerpoint/2010/main" val="1695347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543889"/>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ctrTitle"/>
          </p:nvPr>
        </p:nvSpPr>
        <p:spPr>
          <a:xfrm>
            <a:off x="1110342" y="91041"/>
            <a:ext cx="10341428" cy="1956280"/>
          </a:xfrm>
        </p:spPr>
        <p:txBody>
          <a:bodyPr/>
          <a:lstStyle/>
          <a:p>
            <a:r>
              <a:rPr lang="en-US" b="1">
                <a:solidFill>
                  <a:schemeClr val="accent1"/>
                </a:solidFill>
                <a:cs typeface="Calibri Light" panose="020F0302020204030204"/>
              </a:rPr>
              <a:t>Heron Mail: How to keep in touch </a:t>
            </a:r>
            <a:endParaRPr lang="en-GB" b="1">
              <a:solidFill>
                <a:schemeClr val="accent1"/>
              </a:solidFill>
              <a:cs typeface="Calibri Light" panose="020F0302020204030204"/>
            </a:endParaRPr>
          </a:p>
        </p:txBody>
      </p:sp>
      <p:sp>
        <p:nvSpPr>
          <p:cNvPr id="2" name="TextBox 1">
            <a:extLst>
              <a:ext uri="{FF2B5EF4-FFF2-40B4-BE49-F238E27FC236}">
                <a16:creationId xmlns:a16="http://schemas.microsoft.com/office/drawing/2014/main" id="{BD93AA31-3634-4CB8-B8F6-28C122E5633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extBox 2">
            <a:extLst>
              <a:ext uri="{FF2B5EF4-FFF2-40B4-BE49-F238E27FC236}">
                <a16:creationId xmlns:a16="http://schemas.microsoft.com/office/drawing/2014/main" id="{4B9E717E-5896-4411-BC3C-EA78C57ED7D0}"/>
              </a:ext>
            </a:extLst>
          </p:cNvPr>
          <p:cNvSpPr txBox="1"/>
          <p:nvPr/>
        </p:nvSpPr>
        <p:spPr>
          <a:xfrm>
            <a:off x="3301043" y="1101306"/>
            <a:ext cx="58774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200">
              <a:latin typeface="Century Gothic"/>
              <a:cs typeface="Calibri" panose="020F0502020204030204"/>
            </a:endParaRPr>
          </a:p>
        </p:txBody>
      </p:sp>
      <p:sp>
        <p:nvSpPr>
          <p:cNvPr id="6" name="TextBox 5">
            <a:extLst>
              <a:ext uri="{FF2B5EF4-FFF2-40B4-BE49-F238E27FC236}">
                <a16:creationId xmlns:a16="http://schemas.microsoft.com/office/drawing/2014/main" id="{3B577AF2-2CAB-4D3F-B66E-86457D2E85F5}"/>
              </a:ext>
            </a:extLst>
          </p:cNvPr>
          <p:cNvSpPr txBox="1"/>
          <p:nvPr/>
        </p:nvSpPr>
        <p:spPr>
          <a:xfrm>
            <a:off x="3876136" y="5126966"/>
            <a:ext cx="54605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11" name="Picture 10">
            <a:extLst>
              <a:ext uri="{FF2B5EF4-FFF2-40B4-BE49-F238E27FC236}">
                <a16:creationId xmlns:a16="http://schemas.microsoft.com/office/drawing/2014/main" id="{E192EA5D-FA19-38DB-45E8-CB435E8AE8C5}"/>
              </a:ext>
            </a:extLst>
          </p:cNvPr>
          <p:cNvPicPr>
            <a:picLocks noChangeAspect="1"/>
          </p:cNvPicPr>
          <p:nvPr/>
        </p:nvPicPr>
        <p:blipFill>
          <a:blip r:embed="rId3"/>
          <a:stretch>
            <a:fillRect/>
          </a:stretch>
        </p:blipFill>
        <p:spPr>
          <a:xfrm>
            <a:off x="353961" y="1956280"/>
            <a:ext cx="12192000" cy="4518713"/>
          </a:xfrm>
          <a:prstGeom prst="rect">
            <a:avLst/>
          </a:prstGeom>
        </p:spPr>
      </p:pic>
    </p:spTree>
    <p:extLst>
      <p:ext uri="{BB962C8B-B14F-4D97-AF65-F5344CB8AC3E}">
        <p14:creationId xmlns:p14="http://schemas.microsoft.com/office/powerpoint/2010/main" val="1383040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50075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ctrTitle"/>
          </p:nvPr>
        </p:nvSpPr>
        <p:spPr>
          <a:xfrm>
            <a:off x="1110342" y="-1002528"/>
            <a:ext cx="10341428" cy="1956280"/>
          </a:xfrm>
        </p:spPr>
        <p:txBody>
          <a:bodyPr/>
          <a:lstStyle/>
          <a:p>
            <a:r>
              <a:rPr lang="en-US" b="1">
                <a:solidFill>
                  <a:schemeClr val="accent1"/>
                </a:solidFill>
                <a:cs typeface="Calibri Light" panose="020F0302020204030204"/>
              </a:rPr>
              <a:t>Attendance</a:t>
            </a:r>
          </a:p>
        </p:txBody>
      </p:sp>
      <p:sp>
        <p:nvSpPr>
          <p:cNvPr id="3" name="TextBox 2">
            <a:extLst>
              <a:ext uri="{FF2B5EF4-FFF2-40B4-BE49-F238E27FC236}">
                <a16:creationId xmlns:a16="http://schemas.microsoft.com/office/drawing/2014/main" id="{4E17D86F-0F72-4597-8641-AF823503A78A}"/>
              </a:ext>
            </a:extLst>
          </p:cNvPr>
          <p:cNvSpPr txBox="1"/>
          <p:nvPr/>
        </p:nvSpPr>
        <p:spPr>
          <a:xfrm>
            <a:off x="1888067" y="674511"/>
            <a:ext cx="9847212"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Century Gothic"/>
                <a:ea typeface="+mn-lt"/>
                <a:cs typeface="+mn-lt"/>
              </a:rPr>
              <a:t>The school day (opening hours)</a:t>
            </a:r>
            <a:endParaRPr lang="en-US">
              <a:latin typeface="Century Gothic"/>
            </a:endParaRPr>
          </a:p>
          <a:p>
            <a:endParaRPr lang="en-US">
              <a:latin typeface="Century Gothic"/>
              <a:cs typeface="Calibri"/>
            </a:endParaRPr>
          </a:p>
          <a:p>
            <a:r>
              <a:rPr lang="en-US">
                <a:latin typeface="Century Gothic"/>
                <a:ea typeface="+mn-lt"/>
                <a:cs typeface="+mn-lt"/>
              </a:rPr>
              <a:t>Statutory hours (children expected to be in school) from </a:t>
            </a:r>
            <a:r>
              <a:rPr lang="en-US" b="1">
                <a:latin typeface="Century Gothic"/>
                <a:ea typeface="+mn-lt"/>
                <a:cs typeface="+mn-lt"/>
              </a:rPr>
              <a:t>08:30 until 15:10</a:t>
            </a:r>
            <a:r>
              <a:rPr lang="en-US">
                <a:latin typeface="Century Gothic"/>
                <a:ea typeface="+mn-lt"/>
                <a:cs typeface="+mn-lt"/>
              </a:rPr>
              <a:t> (Monday to Friday).</a:t>
            </a:r>
            <a:br>
              <a:rPr lang="en-US">
                <a:latin typeface="Century Gothic"/>
                <a:ea typeface="+mn-lt"/>
                <a:cs typeface="+mn-lt"/>
              </a:rPr>
            </a:br>
            <a:r>
              <a:rPr lang="en-US">
                <a:latin typeface="Century Gothic"/>
                <a:ea typeface="+mn-lt"/>
                <a:cs typeface="+mn-lt"/>
              </a:rPr>
              <a:t>*32.5 statutory hours per week.</a:t>
            </a:r>
            <a:endParaRPr lang="en-US">
              <a:latin typeface="Century Gothic"/>
            </a:endParaRPr>
          </a:p>
          <a:p>
            <a:r>
              <a:rPr lang="en-US">
                <a:latin typeface="Century Gothic"/>
                <a:ea typeface="+mn-lt"/>
                <a:cs typeface="+mn-lt"/>
              </a:rPr>
              <a:t>Children are expected to be in school </a:t>
            </a:r>
            <a:r>
              <a:rPr lang="en-US" b="1" i="1" u="sng">
                <a:latin typeface="Century Gothic"/>
                <a:ea typeface="+mn-lt"/>
                <a:cs typeface="+mn-lt"/>
              </a:rPr>
              <a:t>every day</a:t>
            </a:r>
            <a:r>
              <a:rPr lang="en-US">
                <a:latin typeface="Century Gothic"/>
                <a:ea typeface="+mn-lt"/>
                <a:cs typeface="+mn-lt"/>
              </a:rPr>
              <a:t>. At </a:t>
            </a:r>
            <a:r>
              <a:rPr lang="en-US" err="1">
                <a:latin typeface="Century Gothic"/>
                <a:ea typeface="+mn-lt"/>
                <a:cs typeface="+mn-lt"/>
              </a:rPr>
              <a:t>Heronshaw</a:t>
            </a:r>
            <a:r>
              <a:rPr lang="en-US">
                <a:latin typeface="Century Gothic"/>
                <a:ea typeface="+mn-lt"/>
                <a:cs typeface="+mn-lt"/>
              </a:rPr>
              <a:t> we work hard to ensure this is the case for all children. As we are sure you are aware that children who come to school regularly make far better progress. </a:t>
            </a:r>
          </a:p>
          <a:p>
            <a:r>
              <a:rPr lang="en-US">
                <a:latin typeface="Century Gothic"/>
                <a:ea typeface="+mn-lt"/>
                <a:cs typeface="+mn-lt"/>
              </a:rPr>
              <a:t>Anyone who does not come to school for whatever reason, should call in to the office on a daily basis (by 8.40am latest where it will be decided if the absence is </a:t>
            </a:r>
            <a:r>
              <a:rPr lang="en-US" err="1">
                <a:latin typeface="Century Gothic"/>
                <a:ea typeface="+mn-lt"/>
                <a:cs typeface="+mn-lt"/>
              </a:rPr>
              <a:t>authorised</a:t>
            </a:r>
            <a:r>
              <a:rPr lang="en-US">
                <a:latin typeface="Century Gothic"/>
                <a:ea typeface="+mn-lt"/>
                <a:cs typeface="+mn-lt"/>
              </a:rPr>
              <a:t> or </a:t>
            </a:r>
            <a:r>
              <a:rPr lang="en-US" err="1">
                <a:latin typeface="Century Gothic"/>
                <a:ea typeface="+mn-lt"/>
                <a:cs typeface="+mn-lt"/>
              </a:rPr>
              <a:t>unauthorised</a:t>
            </a:r>
            <a:r>
              <a:rPr lang="en-US">
                <a:latin typeface="Century Gothic"/>
                <a:ea typeface="+mn-lt"/>
                <a:cs typeface="+mn-lt"/>
              </a:rPr>
              <a:t>).</a:t>
            </a:r>
            <a:endParaRPr lang="en-US"/>
          </a:p>
          <a:p>
            <a:r>
              <a:rPr lang="en-US">
                <a:latin typeface="Century Gothic"/>
                <a:ea typeface="+mn-lt"/>
                <a:cs typeface="+mn-lt"/>
              </a:rPr>
              <a:t> Attendance is monitored weekly.</a:t>
            </a:r>
          </a:p>
          <a:p>
            <a:r>
              <a:rPr lang="en-US">
                <a:latin typeface="Century Gothic"/>
                <a:ea typeface="+mn-lt"/>
                <a:cs typeface="+mn-lt"/>
              </a:rPr>
              <a:t>If your child’s attendance drops below </a:t>
            </a:r>
            <a:r>
              <a:rPr lang="en-US" b="1">
                <a:latin typeface="Century Gothic"/>
                <a:ea typeface="+mn-lt"/>
                <a:cs typeface="+mn-lt"/>
              </a:rPr>
              <a:t>96%</a:t>
            </a:r>
            <a:r>
              <a:rPr lang="en-US">
                <a:latin typeface="Century Gothic"/>
                <a:ea typeface="+mn-lt"/>
                <a:cs typeface="+mn-lt"/>
              </a:rPr>
              <a:t> you will receive a letter encouraging you to work with the school to improve it. This is referred as being </a:t>
            </a:r>
            <a:r>
              <a:rPr lang="en-US" b="1">
                <a:latin typeface="Century Gothic"/>
                <a:ea typeface="+mn-lt"/>
                <a:cs typeface="+mn-lt"/>
              </a:rPr>
              <a:t>'at risk of persistent absence’.</a:t>
            </a:r>
            <a:endParaRPr lang="en-US">
              <a:latin typeface="Century Gothic"/>
              <a:ea typeface="+mn-lt"/>
              <a:cs typeface="+mn-lt"/>
            </a:endParaRPr>
          </a:p>
          <a:p>
            <a:r>
              <a:rPr lang="en-US">
                <a:latin typeface="Century Gothic"/>
                <a:ea typeface="+mn-lt"/>
                <a:cs typeface="+mn-lt"/>
              </a:rPr>
              <a:t>Attendance that drops below </a:t>
            </a:r>
            <a:r>
              <a:rPr lang="en-US" b="1">
                <a:latin typeface="Century Gothic"/>
                <a:ea typeface="+mn-lt"/>
                <a:cs typeface="+mn-lt"/>
              </a:rPr>
              <a:t>90%</a:t>
            </a:r>
            <a:r>
              <a:rPr lang="en-US">
                <a:latin typeface="Century Gothic"/>
                <a:ea typeface="+mn-lt"/>
                <a:cs typeface="+mn-lt"/>
              </a:rPr>
              <a:t> is persistent absence. We monitor these cases under </a:t>
            </a:r>
            <a:r>
              <a:rPr lang="en-US" b="1">
                <a:latin typeface="Century Gothic"/>
                <a:ea typeface="+mn-lt"/>
                <a:cs typeface="+mn-lt"/>
              </a:rPr>
              <a:t>'Attendance Watch'</a:t>
            </a:r>
            <a:r>
              <a:rPr lang="en-US">
                <a:latin typeface="Century Gothic"/>
                <a:ea typeface="+mn-lt"/>
                <a:cs typeface="+mn-lt"/>
              </a:rPr>
              <a:t> and a meeting with school will be arranged to set short term actions and to discuss support.</a:t>
            </a:r>
            <a:endParaRPr lang="en-US">
              <a:latin typeface="Century Gothic"/>
            </a:endParaRPr>
          </a:p>
          <a:p>
            <a:r>
              <a:rPr lang="en-US">
                <a:latin typeface="Century Gothic"/>
                <a:ea typeface="+mn-lt"/>
                <a:cs typeface="+mn-lt"/>
              </a:rPr>
              <a:t>We hope to work closely with you, in order to ensure your child makes the best progress and takes full advantage of the opportunities offered to them.</a:t>
            </a:r>
            <a:endParaRPr lang="en-US">
              <a:latin typeface="Century Gothic"/>
            </a:endParaRPr>
          </a:p>
          <a:p>
            <a:endParaRPr lang="en-US">
              <a:latin typeface="Century Gothic"/>
              <a:cs typeface="Calibri"/>
            </a:endParaRPr>
          </a:p>
        </p:txBody>
      </p:sp>
    </p:spTree>
    <p:extLst>
      <p:ext uri="{BB962C8B-B14F-4D97-AF65-F5344CB8AC3E}">
        <p14:creationId xmlns:p14="http://schemas.microsoft.com/office/powerpoint/2010/main" val="514230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50075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ctrTitle"/>
          </p:nvPr>
        </p:nvSpPr>
        <p:spPr>
          <a:xfrm>
            <a:off x="1110342" y="-1002528"/>
            <a:ext cx="10341428" cy="1956280"/>
          </a:xfrm>
        </p:spPr>
        <p:txBody>
          <a:bodyPr/>
          <a:lstStyle/>
          <a:p>
            <a:r>
              <a:rPr lang="en-US" b="1">
                <a:solidFill>
                  <a:schemeClr val="accent1"/>
                </a:solidFill>
                <a:cs typeface="Calibri Light" panose="020F0302020204030204"/>
              </a:rPr>
              <a:t>COMMUNICATION</a:t>
            </a:r>
          </a:p>
        </p:txBody>
      </p:sp>
      <p:sp>
        <p:nvSpPr>
          <p:cNvPr id="2" name="TextBox 1">
            <a:extLst>
              <a:ext uri="{FF2B5EF4-FFF2-40B4-BE49-F238E27FC236}">
                <a16:creationId xmlns:a16="http://schemas.microsoft.com/office/drawing/2014/main" id="{BD93AA31-3634-4CB8-B8F6-28C122E5633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extBox 2">
            <a:extLst>
              <a:ext uri="{FF2B5EF4-FFF2-40B4-BE49-F238E27FC236}">
                <a16:creationId xmlns:a16="http://schemas.microsoft.com/office/drawing/2014/main" id="{9369A35D-A502-4988-8D0D-39F0C50A1B0F}"/>
              </a:ext>
            </a:extLst>
          </p:cNvPr>
          <p:cNvSpPr txBox="1"/>
          <p:nvPr/>
        </p:nvSpPr>
        <p:spPr>
          <a:xfrm>
            <a:off x="3347143" y="1399907"/>
            <a:ext cx="744720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Century Gothic"/>
                <a:cs typeface="Calibri"/>
              </a:rPr>
              <a:t>Teacher at the door</a:t>
            </a:r>
            <a:endParaRPr lang="en-US">
              <a:latin typeface="Calibri" panose="020F0502020204030204"/>
              <a:ea typeface="Calibri" panose="020F0502020204030204"/>
              <a:cs typeface="Calibri"/>
            </a:endParaRPr>
          </a:p>
          <a:p>
            <a:pPr marL="285750" indent="-285750">
              <a:buFont typeface="Arial"/>
              <a:buChar char="•"/>
            </a:pPr>
            <a:r>
              <a:rPr lang="en-US" sz="2800">
                <a:latin typeface="Century Gothic"/>
                <a:cs typeface="Calibri"/>
              </a:rPr>
              <a:t>My Child At School (MCAS)   </a:t>
            </a:r>
            <a:endParaRPr lang="en-GB" sz="2800">
              <a:latin typeface="Century Gothic"/>
              <a:cs typeface="Calibri"/>
            </a:endParaRPr>
          </a:p>
          <a:p>
            <a:pPr marL="742950" lvl="1" indent="-285750">
              <a:buFont typeface="Arial"/>
              <a:buChar char="•"/>
            </a:pPr>
            <a:r>
              <a:rPr lang="en-GB" sz="2800" i="1">
                <a:latin typeface="Century Gothic"/>
                <a:cs typeface="Calibri"/>
              </a:rPr>
              <a:t>All parents who want to receive communication need to download and sign up for this.</a:t>
            </a:r>
            <a:r>
              <a:rPr lang="en-US" sz="2800">
                <a:latin typeface="Century Gothic"/>
                <a:cs typeface="Calibri"/>
              </a:rPr>
              <a:t>  </a:t>
            </a:r>
            <a:endParaRPr lang="en-US">
              <a:ea typeface="Calibri"/>
              <a:cs typeface="Calibri"/>
            </a:endParaRPr>
          </a:p>
          <a:p>
            <a:pPr marL="285750" indent="-285750">
              <a:buFont typeface="Arial"/>
              <a:buChar char="•"/>
            </a:pPr>
            <a:r>
              <a:rPr lang="en-US" sz="2800">
                <a:latin typeface="Century Gothic"/>
                <a:cs typeface="Calibri"/>
              </a:rPr>
              <a:t>Website for all main information</a:t>
            </a:r>
          </a:p>
          <a:p>
            <a:pPr marL="285750" indent="-285750">
              <a:buFont typeface="Arial"/>
              <a:buChar char="•"/>
            </a:pPr>
            <a:r>
              <a:rPr lang="en-US" sz="2800">
                <a:latin typeface="Century Gothic"/>
                <a:cs typeface="Calibri"/>
              </a:rPr>
              <a:t>Social Media </a:t>
            </a:r>
            <a:r>
              <a:rPr lang="en-US" sz="2800" i="1">
                <a:latin typeface="Century Gothic"/>
                <a:cs typeface="Calibri"/>
              </a:rPr>
              <a:t>(Are you following us?)</a:t>
            </a:r>
            <a:endParaRPr lang="en-US" i="1">
              <a:latin typeface="Calibri" panose="020F0502020204030204"/>
              <a:cs typeface="Calibri"/>
            </a:endParaRPr>
          </a:p>
          <a:p>
            <a:pPr marL="742950" lvl="1" indent="-285750">
              <a:buFont typeface="Arial"/>
              <a:buChar char="•"/>
            </a:pPr>
            <a:r>
              <a:rPr lang="en-US" sz="2800">
                <a:latin typeface="Century Gothic"/>
                <a:cs typeface="Calibri"/>
              </a:rPr>
              <a:t>Facebook</a:t>
            </a:r>
          </a:p>
          <a:p>
            <a:pPr marL="742950" lvl="1" indent="-285750">
              <a:buFont typeface="Arial"/>
              <a:buChar char="•"/>
            </a:pPr>
            <a:r>
              <a:rPr lang="en-US" sz="2800">
                <a:latin typeface="Century Gothic"/>
                <a:cs typeface="Calibri"/>
              </a:rPr>
              <a:t>Twitter</a:t>
            </a:r>
          </a:p>
        </p:txBody>
      </p:sp>
    </p:spTree>
    <p:extLst>
      <p:ext uri="{BB962C8B-B14F-4D97-AF65-F5344CB8AC3E}">
        <p14:creationId xmlns:p14="http://schemas.microsoft.com/office/powerpoint/2010/main" val="1176271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50075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ctrTitle"/>
          </p:nvPr>
        </p:nvSpPr>
        <p:spPr>
          <a:xfrm>
            <a:off x="1527163" y="-566169"/>
            <a:ext cx="10341428" cy="1956280"/>
          </a:xfrm>
        </p:spPr>
        <p:txBody>
          <a:bodyPr>
            <a:normAutofit/>
          </a:bodyPr>
          <a:lstStyle/>
          <a:p>
            <a:r>
              <a:rPr lang="en-US" b="1">
                <a:solidFill>
                  <a:schemeClr val="accent1"/>
                </a:solidFill>
                <a:cs typeface="Calibri Light" panose="020F0302020204030204"/>
              </a:rPr>
              <a:t>MCAS – My Child At School</a:t>
            </a:r>
            <a:br>
              <a:rPr lang="en-US" b="1">
                <a:solidFill>
                  <a:schemeClr val="accent1"/>
                </a:solidFill>
                <a:cs typeface="Calibri Light" panose="020F0302020204030204"/>
              </a:rPr>
            </a:br>
            <a:r>
              <a:rPr lang="en-US" sz="2400" b="1">
                <a:solidFill>
                  <a:srgbClr val="FF0000"/>
                </a:solidFill>
                <a:cs typeface="Calibri Light" panose="020F0302020204030204"/>
              </a:rPr>
              <a:t>Every parent can add it and get updates</a:t>
            </a:r>
          </a:p>
        </p:txBody>
      </p:sp>
      <p:sp>
        <p:nvSpPr>
          <p:cNvPr id="2" name="TextBox 1">
            <a:extLst>
              <a:ext uri="{FF2B5EF4-FFF2-40B4-BE49-F238E27FC236}">
                <a16:creationId xmlns:a16="http://schemas.microsoft.com/office/drawing/2014/main" id="{BD93AA31-3634-4CB8-B8F6-28C122E5633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 name="TextBox 5">
            <a:extLst>
              <a:ext uri="{FF2B5EF4-FFF2-40B4-BE49-F238E27FC236}">
                <a16:creationId xmlns:a16="http://schemas.microsoft.com/office/drawing/2014/main" id="{D3791BE0-972F-3094-4542-984478C87A04}"/>
              </a:ext>
            </a:extLst>
          </p:cNvPr>
          <p:cNvSpPr txBox="1"/>
          <p:nvPr/>
        </p:nvSpPr>
        <p:spPr>
          <a:xfrm>
            <a:off x="1362481" y="5817251"/>
            <a:ext cx="47660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cs typeface="Calibri"/>
              </a:rPr>
              <a:t>Alerts, dates, updates all coming through MCAS</a:t>
            </a:r>
          </a:p>
        </p:txBody>
      </p:sp>
      <p:pic>
        <p:nvPicPr>
          <p:cNvPr id="7" name="Picture 9" descr="Icon&#10;&#10;Description automatically generated">
            <a:extLst>
              <a:ext uri="{FF2B5EF4-FFF2-40B4-BE49-F238E27FC236}">
                <a16:creationId xmlns:a16="http://schemas.microsoft.com/office/drawing/2014/main" id="{E04148FC-DAD0-B0E9-AFBB-9F071890BE19}"/>
              </a:ext>
            </a:extLst>
          </p:cNvPr>
          <p:cNvPicPr>
            <a:picLocks noChangeAspect="1"/>
          </p:cNvPicPr>
          <p:nvPr/>
        </p:nvPicPr>
        <p:blipFill>
          <a:blip r:embed="rId3"/>
          <a:stretch>
            <a:fillRect/>
          </a:stretch>
        </p:blipFill>
        <p:spPr>
          <a:xfrm>
            <a:off x="2588195" y="2018323"/>
            <a:ext cx="1740226" cy="1740226"/>
          </a:xfrm>
          <a:prstGeom prst="rect">
            <a:avLst/>
          </a:prstGeom>
        </p:spPr>
      </p:pic>
      <p:sp>
        <p:nvSpPr>
          <p:cNvPr id="10" name="TextBox 9">
            <a:extLst>
              <a:ext uri="{FF2B5EF4-FFF2-40B4-BE49-F238E27FC236}">
                <a16:creationId xmlns:a16="http://schemas.microsoft.com/office/drawing/2014/main" id="{94D7C734-440C-6C9A-FDA0-D56ECF304088}"/>
              </a:ext>
            </a:extLst>
          </p:cNvPr>
          <p:cNvSpPr txBox="1"/>
          <p:nvPr/>
        </p:nvSpPr>
        <p:spPr>
          <a:xfrm>
            <a:off x="4792133" y="1804051"/>
            <a:ext cx="662744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u="sng">
                <a:cs typeface="Calibri"/>
              </a:rPr>
              <a:t>School ID</a:t>
            </a:r>
            <a:r>
              <a:rPr lang="en-US" sz="4000">
                <a:cs typeface="Calibri"/>
              </a:rPr>
              <a:t>: </a:t>
            </a:r>
            <a:r>
              <a:rPr lang="en-US" sz="4000">
                <a:solidFill>
                  <a:srgbClr val="D12424"/>
                </a:solidFill>
                <a:cs typeface="Calibri"/>
              </a:rPr>
              <a:t>13028</a:t>
            </a:r>
            <a:br>
              <a:rPr lang="en-US" sz="4000">
                <a:solidFill>
                  <a:srgbClr val="D12424"/>
                </a:solidFill>
                <a:cs typeface="Calibri"/>
              </a:rPr>
            </a:br>
            <a:endParaRPr lang="en-US" sz="4000">
              <a:solidFill>
                <a:srgbClr val="D12424"/>
              </a:solidFill>
              <a:cs typeface="Calibri"/>
            </a:endParaRPr>
          </a:p>
          <a:p>
            <a:r>
              <a:rPr lang="en-US" sz="2800" b="1" u="sng">
                <a:cs typeface="Calibri"/>
              </a:rPr>
              <a:t>Invitation Code</a:t>
            </a:r>
            <a:r>
              <a:rPr lang="en-US" sz="2800">
                <a:cs typeface="Calibri"/>
              </a:rPr>
              <a:t>: emailed out but also on list at school</a:t>
            </a:r>
            <a:br>
              <a:rPr lang="en-US" sz="2800">
                <a:cs typeface="Calibri"/>
              </a:rPr>
            </a:br>
            <a:endParaRPr lang="en-US" sz="2800">
              <a:cs typeface="Calibri"/>
            </a:endParaRPr>
          </a:p>
          <a:p>
            <a:r>
              <a:rPr lang="en-US" sz="2800" b="1" u="sng">
                <a:cs typeface="Calibri"/>
              </a:rPr>
              <a:t>Username</a:t>
            </a:r>
            <a:r>
              <a:rPr lang="en-US" sz="2800">
                <a:cs typeface="Calibri"/>
              </a:rPr>
              <a:t>: emailed out but also on list at school</a:t>
            </a:r>
          </a:p>
        </p:txBody>
      </p:sp>
    </p:spTree>
    <p:extLst>
      <p:ext uri="{BB962C8B-B14F-4D97-AF65-F5344CB8AC3E}">
        <p14:creationId xmlns:p14="http://schemas.microsoft.com/office/powerpoint/2010/main" val="3159101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50075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ctrTitle"/>
          </p:nvPr>
        </p:nvSpPr>
        <p:spPr>
          <a:xfrm>
            <a:off x="1152675" y="2031361"/>
            <a:ext cx="10341428" cy="1956280"/>
          </a:xfrm>
        </p:spPr>
        <p:txBody>
          <a:bodyPr>
            <a:normAutofit fontScale="90000"/>
          </a:bodyPr>
          <a:lstStyle/>
          <a:p>
            <a:br>
              <a:rPr lang="en-US" b="1">
                <a:solidFill>
                  <a:schemeClr val="accent1"/>
                </a:solidFill>
                <a:cs typeface="Calibri Light" panose="020F0302020204030204"/>
              </a:rPr>
            </a:br>
            <a:br>
              <a:rPr lang="en-US" b="1">
                <a:solidFill>
                  <a:schemeClr val="accent1"/>
                </a:solidFill>
                <a:cs typeface="Calibri Light" panose="020F0302020204030204"/>
              </a:rPr>
            </a:br>
            <a:br>
              <a:rPr lang="en-US" b="1">
                <a:solidFill>
                  <a:schemeClr val="accent1"/>
                </a:solidFill>
                <a:cs typeface="Calibri Light" panose="020F0302020204030204"/>
              </a:rPr>
            </a:br>
            <a:r>
              <a:rPr lang="en-US" b="1">
                <a:solidFill>
                  <a:schemeClr val="accent1"/>
                </a:solidFill>
                <a:cs typeface="Calibri Light" panose="020F0302020204030204"/>
              </a:rPr>
              <a:t>Governors &amp; PTA</a:t>
            </a:r>
          </a:p>
        </p:txBody>
      </p:sp>
    </p:spTree>
    <p:extLst>
      <p:ext uri="{BB962C8B-B14F-4D97-AF65-F5344CB8AC3E}">
        <p14:creationId xmlns:p14="http://schemas.microsoft.com/office/powerpoint/2010/main" val="3857833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50075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ctrTitle"/>
          </p:nvPr>
        </p:nvSpPr>
        <p:spPr>
          <a:xfrm>
            <a:off x="1401288" y="1615981"/>
            <a:ext cx="10341428" cy="1956280"/>
          </a:xfrm>
        </p:spPr>
        <p:txBody>
          <a:bodyPr/>
          <a:lstStyle/>
          <a:p>
            <a:r>
              <a:rPr lang="en-US" b="1">
                <a:solidFill>
                  <a:schemeClr val="accent1"/>
                </a:solidFill>
                <a:cs typeface="Calibri Light" panose="020F0302020204030204"/>
              </a:rPr>
              <a:t>Year 2 Futures</a:t>
            </a:r>
          </a:p>
        </p:txBody>
      </p:sp>
      <p:sp>
        <p:nvSpPr>
          <p:cNvPr id="2" name="TextBox 1">
            <a:extLst>
              <a:ext uri="{FF2B5EF4-FFF2-40B4-BE49-F238E27FC236}">
                <a16:creationId xmlns:a16="http://schemas.microsoft.com/office/drawing/2014/main" id="{BD93AA31-3634-4CB8-B8F6-28C122E5633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Tree>
    <p:extLst>
      <p:ext uri="{BB962C8B-B14F-4D97-AF65-F5344CB8AC3E}">
        <p14:creationId xmlns:p14="http://schemas.microsoft.com/office/powerpoint/2010/main" val="3518580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73031" y="-500757"/>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ctrTitle"/>
          </p:nvPr>
        </p:nvSpPr>
        <p:spPr>
          <a:xfrm>
            <a:off x="1401288" y="1615981"/>
            <a:ext cx="10341428" cy="1956280"/>
          </a:xfrm>
        </p:spPr>
        <p:txBody>
          <a:bodyPr/>
          <a:lstStyle/>
          <a:p>
            <a:r>
              <a:rPr lang="en-US" b="1">
                <a:solidFill>
                  <a:schemeClr val="accent1"/>
                </a:solidFill>
                <a:cs typeface="Calibri Light" panose="020F0302020204030204"/>
              </a:rPr>
              <a:t>END</a:t>
            </a:r>
          </a:p>
        </p:txBody>
      </p:sp>
      <p:sp>
        <p:nvSpPr>
          <p:cNvPr id="2" name="TextBox 1">
            <a:extLst>
              <a:ext uri="{FF2B5EF4-FFF2-40B4-BE49-F238E27FC236}">
                <a16:creationId xmlns:a16="http://schemas.microsoft.com/office/drawing/2014/main" id="{BD93AA31-3634-4CB8-B8F6-28C122E5633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Tree>
    <p:extLst>
      <p:ext uri="{BB962C8B-B14F-4D97-AF65-F5344CB8AC3E}">
        <p14:creationId xmlns:p14="http://schemas.microsoft.com/office/powerpoint/2010/main" val="133416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81154" y="-452848"/>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ctrTitle"/>
          </p:nvPr>
        </p:nvSpPr>
        <p:spPr>
          <a:xfrm>
            <a:off x="-1344304" y="-33468"/>
            <a:ext cx="10341428" cy="924314"/>
          </a:xfrm>
        </p:spPr>
        <p:txBody>
          <a:bodyPr>
            <a:normAutofit/>
          </a:bodyPr>
          <a:lstStyle/>
          <a:p>
            <a:r>
              <a:rPr lang="en-US" b="1">
                <a:solidFill>
                  <a:schemeClr val="accent1"/>
                </a:solidFill>
                <a:cs typeface="Calibri Light" panose="020F0302020204030204"/>
              </a:rPr>
              <a:t>Heronshaw Curriculum</a:t>
            </a:r>
            <a:endParaRPr lang="en-GB" b="1">
              <a:solidFill>
                <a:schemeClr val="accent1"/>
              </a:solidFill>
              <a:cs typeface="Calibri Light" panose="020F0302020204030204"/>
            </a:endParaRPr>
          </a:p>
        </p:txBody>
      </p:sp>
      <p:sp>
        <p:nvSpPr>
          <p:cNvPr id="7" name="Title 1"/>
          <p:cNvSpPr txBox="1">
            <a:spLocks/>
          </p:cNvSpPr>
          <p:nvPr/>
        </p:nvSpPr>
        <p:spPr>
          <a:xfrm>
            <a:off x="1652595" y="2966843"/>
            <a:ext cx="10341428" cy="2676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7200"/>
          </a:p>
          <a:p>
            <a:endParaRPr lang="en-GB" sz="7200"/>
          </a:p>
          <a:p>
            <a:endParaRPr lang="en-GB" sz="7200"/>
          </a:p>
          <a:p>
            <a:endParaRPr lang="en-GB">
              <a:solidFill>
                <a:schemeClr val="accent1">
                  <a:lumMod val="50000"/>
                </a:schemeClr>
              </a:solidFill>
              <a:cs typeface="Calibri Light" panose="020F0302020204030204"/>
            </a:endParaRPr>
          </a:p>
        </p:txBody>
      </p:sp>
      <p:sp>
        <p:nvSpPr>
          <p:cNvPr id="3" name="TextBox 2">
            <a:extLst>
              <a:ext uri="{FF2B5EF4-FFF2-40B4-BE49-F238E27FC236}">
                <a16:creationId xmlns:a16="http://schemas.microsoft.com/office/drawing/2014/main" id="{EB185968-0E84-49E4-B2EE-AA2257CFA27A}"/>
              </a:ext>
            </a:extLst>
          </p:cNvPr>
          <p:cNvSpPr txBox="1"/>
          <p:nvPr/>
        </p:nvSpPr>
        <p:spPr>
          <a:xfrm>
            <a:off x="1804898" y="2078067"/>
            <a:ext cx="950055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a:solidFill>
                <a:schemeClr val="accent1"/>
              </a:solidFill>
              <a:latin typeface="Century Gothic"/>
              <a:cs typeface="Calibri"/>
            </a:endParaRPr>
          </a:p>
          <a:p>
            <a:endParaRPr lang="en-US">
              <a:cs typeface="Calibri"/>
            </a:endParaRPr>
          </a:p>
        </p:txBody>
      </p:sp>
      <p:pic>
        <p:nvPicPr>
          <p:cNvPr id="9" name="Picture 8" descr="A group of children sitting around a table with two people&#10;&#10;Description automatically generated">
            <a:extLst>
              <a:ext uri="{FF2B5EF4-FFF2-40B4-BE49-F238E27FC236}">
                <a16:creationId xmlns:a16="http://schemas.microsoft.com/office/drawing/2014/main" id="{DC5844F6-D3B9-8FC2-3E19-DF2402E4A2A9}"/>
              </a:ext>
            </a:extLst>
          </p:cNvPr>
          <p:cNvPicPr>
            <a:picLocks noChangeAspect="1"/>
          </p:cNvPicPr>
          <p:nvPr/>
        </p:nvPicPr>
        <p:blipFill>
          <a:blip r:embed="rId3"/>
          <a:stretch>
            <a:fillRect/>
          </a:stretch>
        </p:blipFill>
        <p:spPr>
          <a:xfrm>
            <a:off x="1848929" y="1090712"/>
            <a:ext cx="8149086" cy="5424200"/>
          </a:xfrm>
          <a:prstGeom prst="rect">
            <a:avLst/>
          </a:prstGeom>
        </p:spPr>
      </p:pic>
    </p:spTree>
    <p:extLst>
      <p:ext uri="{BB962C8B-B14F-4D97-AF65-F5344CB8AC3E}">
        <p14:creationId xmlns:p14="http://schemas.microsoft.com/office/powerpoint/2010/main" val="3011143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81154" y="-452848"/>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ctrTitle"/>
          </p:nvPr>
        </p:nvSpPr>
        <p:spPr>
          <a:xfrm>
            <a:off x="-1344304" y="-4714"/>
            <a:ext cx="6459542" cy="61674"/>
          </a:xfrm>
        </p:spPr>
        <p:txBody>
          <a:bodyPr>
            <a:normAutofit fontScale="90000"/>
          </a:bodyPr>
          <a:lstStyle/>
          <a:p>
            <a:endParaRPr lang="en-US" b="1">
              <a:solidFill>
                <a:schemeClr val="accent1"/>
              </a:solidFill>
              <a:cs typeface="Calibri Light" panose="020F0302020204030204"/>
            </a:endParaRPr>
          </a:p>
        </p:txBody>
      </p:sp>
      <p:sp>
        <p:nvSpPr>
          <p:cNvPr id="7" name="Title 1"/>
          <p:cNvSpPr txBox="1">
            <a:spLocks/>
          </p:cNvSpPr>
          <p:nvPr/>
        </p:nvSpPr>
        <p:spPr>
          <a:xfrm>
            <a:off x="1652595" y="2966843"/>
            <a:ext cx="10341428" cy="2676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7200"/>
          </a:p>
          <a:p>
            <a:endParaRPr lang="en-GB" sz="7200"/>
          </a:p>
          <a:p>
            <a:endParaRPr lang="en-GB" sz="7200"/>
          </a:p>
          <a:p>
            <a:endParaRPr lang="en-GB">
              <a:solidFill>
                <a:schemeClr val="accent1">
                  <a:lumMod val="50000"/>
                </a:schemeClr>
              </a:solidFill>
              <a:cs typeface="Calibri Light" panose="020F0302020204030204"/>
            </a:endParaRPr>
          </a:p>
        </p:txBody>
      </p:sp>
      <p:sp>
        <p:nvSpPr>
          <p:cNvPr id="3" name="TextBox 2">
            <a:extLst>
              <a:ext uri="{FF2B5EF4-FFF2-40B4-BE49-F238E27FC236}">
                <a16:creationId xmlns:a16="http://schemas.microsoft.com/office/drawing/2014/main" id="{EB185968-0E84-49E4-B2EE-AA2257CFA27A}"/>
              </a:ext>
            </a:extLst>
          </p:cNvPr>
          <p:cNvSpPr txBox="1"/>
          <p:nvPr/>
        </p:nvSpPr>
        <p:spPr>
          <a:xfrm>
            <a:off x="1804898" y="2078067"/>
            <a:ext cx="950055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a:solidFill>
                <a:schemeClr val="accent1"/>
              </a:solidFill>
              <a:latin typeface="Century Gothic"/>
              <a:cs typeface="Calibri"/>
            </a:endParaRPr>
          </a:p>
          <a:p>
            <a:endParaRPr lang="en-US">
              <a:cs typeface="Calibri"/>
            </a:endParaRPr>
          </a:p>
        </p:txBody>
      </p:sp>
      <p:sp>
        <p:nvSpPr>
          <p:cNvPr id="9" name="TextBox 8">
            <a:extLst>
              <a:ext uri="{FF2B5EF4-FFF2-40B4-BE49-F238E27FC236}">
                <a16:creationId xmlns:a16="http://schemas.microsoft.com/office/drawing/2014/main" id="{6599E8DE-4D5C-4FFF-890F-AEA838506D12}"/>
              </a:ext>
            </a:extLst>
          </p:cNvPr>
          <p:cNvSpPr txBox="1"/>
          <p:nvPr/>
        </p:nvSpPr>
        <p:spPr>
          <a:xfrm>
            <a:off x="2150853" y="51759"/>
            <a:ext cx="9773726"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4472C4"/>
                </a:solidFill>
                <a:latin typeface="Century Gothic"/>
              </a:rPr>
              <a:t>CURRICULUM STRUCTURE</a:t>
            </a:r>
          </a:p>
          <a:p>
            <a:r>
              <a:rPr lang="en-US" sz="2800">
                <a:latin typeface="Century Gothic"/>
              </a:rPr>
              <a:t>At </a:t>
            </a:r>
            <a:r>
              <a:rPr lang="en-US" sz="2800" err="1">
                <a:latin typeface="Century Gothic"/>
              </a:rPr>
              <a:t>Heronshaw</a:t>
            </a:r>
            <a:r>
              <a:rPr lang="en-US" sz="2800">
                <a:latin typeface="Century Gothic"/>
              </a:rPr>
              <a:t> School </a:t>
            </a:r>
            <a:r>
              <a:rPr lang="en-US" sz="2800">
                <a:latin typeface="Century Gothic"/>
                <a:ea typeface="Source Sans Pro"/>
              </a:rPr>
              <a:t>our aim is to provide our children with:</a:t>
            </a:r>
          </a:p>
          <a:p>
            <a:endParaRPr lang="en-US" sz="2800">
              <a:latin typeface="Century Gothic"/>
              <a:ea typeface="Source Sans Pro"/>
            </a:endParaRPr>
          </a:p>
          <a:p>
            <a:r>
              <a:rPr lang="en-US" sz="2800">
                <a:latin typeface="Century Gothic"/>
                <a:ea typeface="Source Sans Pro"/>
              </a:rPr>
              <a:t>An inspiring, creative and empowering curriculum that is aspirational for all </a:t>
            </a:r>
            <a:endParaRPr lang="en-US">
              <a:latin typeface="Calibri" panose="020F0502020204030204"/>
              <a:cs typeface="Calibri" panose="020F0502020204030204"/>
            </a:endParaRPr>
          </a:p>
          <a:p>
            <a:endParaRPr lang="en-US" sz="2800">
              <a:latin typeface="Century Gothic"/>
            </a:endParaRPr>
          </a:p>
          <a:p>
            <a:r>
              <a:rPr lang="en-US" sz="2800">
                <a:latin typeface="Century Gothic"/>
              </a:rPr>
              <a:t>Our curriculum content  has been carefully mapped to ensure that knowledge is built on throughout their journey through </a:t>
            </a:r>
            <a:r>
              <a:rPr lang="en-US" sz="2800" err="1">
                <a:latin typeface="Century Gothic"/>
              </a:rPr>
              <a:t>Heronshaw</a:t>
            </a:r>
            <a:r>
              <a:rPr lang="en-US" sz="2800">
                <a:latin typeface="Century Gothic"/>
              </a:rPr>
              <a:t> school. </a:t>
            </a:r>
            <a:endParaRPr lang="en-US">
              <a:latin typeface="Calibri" panose="020F0502020204030204"/>
              <a:cs typeface="Calibri" panose="020F0502020204030204"/>
            </a:endParaRPr>
          </a:p>
          <a:p>
            <a:endParaRPr lang="en-US" sz="2800">
              <a:latin typeface="Century Gothic"/>
            </a:endParaRPr>
          </a:p>
          <a:p>
            <a:r>
              <a:rPr lang="en-US" sz="2800">
                <a:latin typeface="Century Gothic"/>
              </a:rPr>
              <a:t> This knowledge is revisited at spaced intervals to ensure skills are revisited over time, in order for learning to take place.</a:t>
            </a:r>
            <a:endParaRPr lang="en-US">
              <a:latin typeface="Calibri" panose="020F0502020204030204"/>
              <a:cs typeface="Calibri" panose="020F0502020204030204"/>
            </a:endParaRPr>
          </a:p>
        </p:txBody>
      </p:sp>
    </p:spTree>
    <p:extLst>
      <p:ext uri="{BB962C8B-B14F-4D97-AF65-F5344CB8AC3E}">
        <p14:creationId xmlns:p14="http://schemas.microsoft.com/office/powerpoint/2010/main" val="1167740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81154" y="-452848"/>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ctrTitle"/>
          </p:nvPr>
        </p:nvSpPr>
        <p:spPr>
          <a:xfrm>
            <a:off x="-1344304" y="-33468"/>
            <a:ext cx="10341428" cy="924314"/>
          </a:xfrm>
        </p:spPr>
        <p:txBody>
          <a:bodyPr>
            <a:normAutofit/>
          </a:bodyPr>
          <a:lstStyle/>
          <a:p>
            <a:r>
              <a:rPr lang="en-US" b="1">
                <a:solidFill>
                  <a:schemeClr val="accent1"/>
                </a:solidFill>
                <a:cs typeface="Calibri Light" panose="020F0302020204030204"/>
              </a:rPr>
              <a:t>Heronshaw Curriculum</a:t>
            </a:r>
            <a:endParaRPr lang="en-GB" b="1">
              <a:solidFill>
                <a:schemeClr val="accent1"/>
              </a:solidFill>
              <a:cs typeface="Calibri Light" panose="020F0302020204030204"/>
            </a:endParaRPr>
          </a:p>
        </p:txBody>
      </p:sp>
      <p:sp>
        <p:nvSpPr>
          <p:cNvPr id="7" name="Title 1"/>
          <p:cNvSpPr txBox="1">
            <a:spLocks/>
          </p:cNvSpPr>
          <p:nvPr/>
        </p:nvSpPr>
        <p:spPr>
          <a:xfrm>
            <a:off x="1652595" y="2966843"/>
            <a:ext cx="10341428" cy="2676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7200"/>
          </a:p>
          <a:p>
            <a:endParaRPr lang="en-GB" sz="7200"/>
          </a:p>
          <a:p>
            <a:endParaRPr lang="en-GB" sz="7200"/>
          </a:p>
          <a:p>
            <a:endParaRPr lang="en-GB">
              <a:solidFill>
                <a:schemeClr val="accent1">
                  <a:lumMod val="50000"/>
                </a:schemeClr>
              </a:solidFill>
              <a:cs typeface="Calibri Light" panose="020F0302020204030204"/>
            </a:endParaRPr>
          </a:p>
        </p:txBody>
      </p:sp>
      <p:sp>
        <p:nvSpPr>
          <p:cNvPr id="3" name="TextBox 2">
            <a:extLst>
              <a:ext uri="{FF2B5EF4-FFF2-40B4-BE49-F238E27FC236}">
                <a16:creationId xmlns:a16="http://schemas.microsoft.com/office/drawing/2014/main" id="{EB185968-0E84-49E4-B2EE-AA2257CFA27A}"/>
              </a:ext>
            </a:extLst>
          </p:cNvPr>
          <p:cNvSpPr txBox="1"/>
          <p:nvPr/>
        </p:nvSpPr>
        <p:spPr>
          <a:xfrm>
            <a:off x="1804898" y="2078067"/>
            <a:ext cx="950055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a:solidFill>
                <a:schemeClr val="accent1"/>
              </a:solidFill>
              <a:latin typeface="Century Gothic"/>
              <a:cs typeface="Calibri"/>
            </a:endParaRPr>
          </a:p>
          <a:p>
            <a:endParaRPr lang="en-US">
              <a:cs typeface="Calibri"/>
            </a:endParaRPr>
          </a:p>
        </p:txBody>
      </p:sp>
      <p:sp>
        <p:nvSpPr>
          <p:cNvPr id="9" name="TextBox 8">
            <a:extLst>
              <a:ext uri="{FF2B5EF4-FFF2-40B4-BE49-F238E27FC236}">
                <a16:creationId xmlns:a16="http://schemas.microsoft.com/office/drawing/2014/main" id="{0464196E-14BE-45E0-8D58-B195B951C6B7}"/>
              </a:ext>
            </a:extLst>
          </p:cNvPr>
          <p:cNvSpPr txBox="1"/>
          <p:nvPr/>
        </p:nvSpPr>
        <p:spPr>
          <a:xfrm>
            <a:off x="2093344" y="885646"/>
            <a:ext cx="8307237"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ea typeface="Source Sans Pro"/>
              </a:rPr>
              <a:t>Our curriculum  also designed to:</a:t>
            </a:r>
          </a:p>
          <a:p>
            <a:pPr marL="342900" indent="-342900">
              <a:buFont typeface="Arial"/>
              <a:buChar char="•"/>
            </a:pPr>
            <a:r>
              <a:rPr lang="en-US" sz="2400">
                <a:latin typeface="Century Gothic"/>
                <a:ea typeface="Source Sans Pro"/>
              </a:rPr>
              <a:t>Build on children’s prior learning and move them on to new skills</a:t>
            </a:r>
          </a:p>
          <a:p>
            <a:pPr marL="342900" indent="-342900">
              <a:buFont typeface="Arial"/>
              <a:buChar char="•"/>
            </a:pPr>
            <a:r>
              <a:rPr lang="en-US" sz="2400">
                <a:latin typeface="Century Gothic"/>
                <a:ea typeface="Source Sans Pro"/>
              </a:rPr>
              <a:t>Provide creative and experiential first- hand learning experiences, enrichment opportunities and challenges to engage learning</a:t>
            </a:r>
          </a:p>
          <a:p>
            <a:pPr marL="342900" indent="-342900">
              <a:buFont typeface="Arial"/>
              <a:buChar char="•"/>
            </a:pPr>
            <a:r>
              <a:rPr lang="en-US" sz="2400">
                <a:latin typeface="Century Gothic"/>
                <a:ea typeface="Source Sans Pro"/>
              </a:rPr>
              <a:t>Allow the children to develop interpersonal skills and  build resilience.</a:t>
            </a:r>
          </a:p>
          <a:p>
            <a:pPr marL="342900" indent="-342900">
              <a:buFont typeface="Arial"/>
              <a:buChar char="•"/>
            </a:pPr>
            <a:r>
              <a:rPr lang="en-US" sz="2400">
                <a:latin typeface="Century Gothic"/>
                <a:ea typeface="Source Sans Pro"/>
              </a:rPr>
              <a:t>Develop their intellectual curiosity, critical thinking, leadership and independence.</a:t>
            </a:r>
          </a:p>
          <a:p>
            <a:pPr marL="342900" indent="-342900">
              <a:buFont typeface="Arial"/>
              <a:buChar char="•"/>
            </a:pPr>
            <a:r>
              <a:rPr lang="en-US" sz="2400">
                <a:latin typeface="Century Gothic"/>
                <a:ea typeface="Source Sans Pro"/>
              </a:rPr>
              <a:t>Develop our children's cultural capital through our </a:t>
            </a:r>
            <a:r>
              <a:rPr lang="en-US" sz="2400" err="1">
                <a:latin typeface="Century Gothic"/>
                <a:ea typeface="Source Sans Pro"/>
              </a:rPr>
              <a:t>Heronshaw</a:t>
            </a:r>
            <a:r>
              <a:rPr lang="en-US" sz="2400">
                <a:latin typeface="Century Gothic"/>
                <a:ea typeface="Source Sans Pro"/>
              </a:rPr>
              <a:t> values; kindness, community, friendship, challenge, success,  respect and honesty.</a:t>
            </a:r>
          </a:p>
          <a:p>
            <a:pPr marL="342900" indent="-342900">
              <a:buFont typeface="Arial"/>
              <a:buChar char="•"/>
            </a:pPr>
            <a:r>
              <a:rPr lang="en-US" sz="2400">
                <a:latin typeface="Century Gothic"/>
                <a:ea typeface="Source Sans Pro"/>
              </a:rPr>
              <a:t>Develop the whole child and provide opportunities for learning beyond those of the children’s every day experiences</a:t>
            </a:r>
            <a:r>
              <a:rPr lang="en-US" sz="2400">
                <a:latin typeface="Century Gothic"/>
              </a:rPr>
              <a:t> </a:t>
            </a:r>
          </a:p>
          <a:p>
            <a:endParaRPr lang="en-US" sz="1200">
              <a:latin typeface="Century Gothic"/>
            </a:endParaRPr>
          </a:p>
        </p:txBody>
      </p:sp>
    </p:spTree>
    <p:extLst>
      <p:ext uri="{BB962C8B-B14F-4D97-AF65-F5344CB8AC3E}">
        <p14:creationId xmlns:p14="http://schemas.microsoft.com/office/powerpoint/2010/main" val="2284923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81154" y="-452848"/>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ctrTitle"/>
          </p:nvPr>
        </p:nvSpPr>
        <p:spPr>
          <a:xfrm>
            <a:off x="-1344304" y="-33468"/>
            <a:ext cx="10341428" cy="924314"/>
          </a:xfrm>
        </p:spPr>
        <p:txBody>
          <a:bodyPr>
            <a:normAutofit/>
          </a:bodyPr>
          <a:lstStyle/>
          <a:p>
            <a:r>
              <a:rPr lang="en-US" b="1">
                <a:solidFill>
                  <a:schemeClr val="accent1"/>
                </a:solidFill>
                <a:cs typeface="Calibri Light" panose="020F0302020204030204"/>
              </a:rPr>
              <a:t>Heronshaw Curriculum</a:t>
            </a:r>
            <a:endParaRPr lang="en-GB" b="1">
              <a:solidFill>
                <a:schemeClr val="accent1"/>
              </a:solidFill>
              <a:cs typeface="Calibri Light" panose="020F0302020204030204"/>
            </a:endParaRPr>
          </a:p>
        </p:txBody>
      </p:sp>
      <p:sp>
        <p:nvSpPr>
          <p:cNvPr id="7" name="Title 1"/>
          <p:cNvSpPr txBox="1">
            <a:spLocks/>
          </p:cNvSpPr>
          <p:nvPr/>
        </p:nvSpPr>
        <p:spPr>
          <a:xfrm>
            <a:off x="1652595" y="2966843"/>
            <a:ext cx="10341428" cy="2676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7200"/>
          </a:p>
          <a:p>
            <a:endParaRPr lang="en-GB" sz="7200"/>
          </a:p>
          <a:p>
            <a:endParaRPr lang="en-GB" sz="7200"/>
          </a:p>
          <a:p>
            <a:endParaRPr lang="en-GB">
              <a:solidFill>
                <a:schemeClr val="accent1">
                  <a:lumMod val="50000"/>
                </a:schemeClr>
              </a:solidFill>
              <a:cs typeface="Calibri Light" panose="020F0302020204030204"/>
            </a:endParaRPr>
          </a:p>
        </p:txBody>
      </p:sp>
      <p:sp>
        <p:nvSpPr>
          <p:cNvPr id="3" name="TextBox 2">
            <a:extLst>
              <a:ext uri="{FF2B5EF4-FFF2-40B4-BE49-F238E27FC236}">
                <a16:creationId xmlns:a16="http://schemas.microsoft.com/office/drawing/2014/main" id="{EB185968-0E84-49E4-B2EE-AA2257CFA27A}"/>
              </a:ext>
            </a:extLst>
          </p:cNvPr>
          <p:cNvSpPr txBox="1"/>
          <p:nvPr/>
        </p:nvSpPr>
        <p:spPr>
          <a:xfrm>
            <a:off x="1804898" y="2078067"/>
            <a:ext cx="950055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a:solidFill>
                <a:schemeClr val="accent1"/>
              </a:solidFill>
              <a:latin typeface="Century Gothic"/>
              <a:cs typeface="Calibri"/>
            </a:endParaRPr>
          </a:p>
          <a:p>
            <a:endParaRPr lang="en-US">
              <a:cs typeface="Calibri"/>
            </a:endParaRPr>
          </a:p>
        </p:txBody>
      </p:sp>
      <p:sp>
        <p:nvSpPr>
          <p:cNvPr id="9" name="TextBox 8">
            <a:extLst>
              <a:ext uri="{FF2B5EF4-FFF2-40B4-BE49-F238E27FC236}">
                <a16:creationId xmlns:a16="http://schemas.microsoft.com/office/drawing/2014/main" id="{0464196E-14BE-45E0-8D58-B195B951C6B7}"/>
              </a:ext>
            </a:extLst>
          </p:cNvPr>
          <p:cNvSpPr txBox="1"/>
          <p:nvPr/>
        </p:nvSpPr>
        <p:spPr>
          <a:xfrm>
            <a:off x="2093344" y="885646"/>
            <a:ext cx="83072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entury Gothic"/>
              </a:rPr>
              <a:t>Year 1</a:t>
            </a:r>
          </a:p>
          <a:p>
            <a:endParaRPr lang="en-US" sz="1200">
              <a:latin typeface="Century Gothic"/>
            </a:endParaRPr>
          </a:p>
        </p:txBody>
      </p:sp>
      <p:graphicFrame>
        <p:nvGraphicFramePr>
          <p:cNvPr id="11" name="Table 11">
            <a:extLst>
              <a:ext uri="{FF2B5EF4-FFF2-40B4-BE49-F238E27FC236}">
                <a16:creationId xmlns:a16="http://schemas.microsoft.com/office/drawing/2014/main" id="{F7BD3F2E-607F-7CC2-EC1E-349087EE4595}"/>
              </a:ext>
            </a:extLst>
          </p:cNvPr>
          <p:cNvGraphicFramePr>
            <a:graphicFrameLocks noGrp="1"/>
          </p:cNvGraphicFramePr>
          <p:nvPr>
            <p:extLst>
              <p:ext uri="{D42A27DB-BD31-4B8C-83A1-F6EECF244321}">
                <p14:modId xmlns:p14="http://schemas.microsoft.com/office/powerpoint/2010/main" val="3169151691"/>
              </p:ext>
            </p:extLst>
          </p:nvPr>
        </p:nvGraphicFramePr>
        <p:xfrm>
          <a:off x="2025791" y="1386348"/>
          <a:ext cx="8168640" cy="2214130"/>
        </p:xfrm>
        <a:graphic>
          <a:graphicData uri="http://schemas.openxmlformats.org/drawingml/2006/table">
            <a:tbl>
              <a:tblPr firstRow="1" bandRow="1">
                <a:tableStyleId>{5C22544A-7EE6-4342-B048-85BDC9FD1C3A}</a:tableStyleId>
              </a:tblPr>
              <a:tblGrid>
                <a:gridCol w="1361440">
                  <a:extLst>
                    <a:ext uri="{9D8B030D-6E8A-4147-A177-3AD203B41FA5}">
                      <a16:colId xmlns:a16="http://schemas.microsoft.com/office/drawing/2014/main" val="1391418424"/>
                    </a:ext>
                  </a:extLst>
                </a:gridCol>
                <a:gridCol w="1361440">
                  <a:extLst>
                    <a:ext uri="{9D8B030D-6E8A-4147-A177-3AD203B41FA5}">
                      <a16:colId xmlns:a16="http://schemas.microsoft.com/office/drawing/2014/main" val="1403306867"/>
                    </a:ext>
                  </a:extLst>
                </a:gridCol>
                <a:gridCol w="1361440">
                  <a:extLst>
                    <a:ext uri="{9D8B030D-6E8A-4147-A177-3AD203B41FA5}">
                      <a16:colId xmlns:a16="http://schemas.microsoft.com/office/drawing/2014/main" val="3524899784"/>
                    </a:ext>
                  </a:extLst>
                </a:gridCol>
                <a:gridCol w="1361440">
                  <a:extLst>
                    <a:ext uri="{9D8B030D-6E8A-4147-A177-3AD203B41FA5}">
                      <a16:colId xmlns:a16="http://schemas.microsoft.com/office/drawing/2014/main" val="739400998"/>
                    </a:ext>
                  </a:extLst>
                </a:gridCol>
                <a:gridCol w="1361440">
                  <a:extLst>
                    <a:ext uri="{9D8B030D-6E8A-4147-A177-3AD203B41FA5}">
                      <a16:colId xmlns:a16="http://schemas.microsoft.com/office/drawing/2014/main" val="1773326271"/>
                    </a:ext>
                  </a:extLst>
                </a:gridCol>
                <a:gridCol w="1361440">
                  <a:extLst>
                    <a:ext uri="{9D8B030D-6E8A-4147-A177-3AD203B41FA5}">
                      <a16:colId xmlns:a16="http://schemas.microsoft.com/office/drawing/2014/main" val="606292048"/>
                    </a:ext>
                  </a:extLst>
                </a:gridCol>
              </a:tblGrid>
              <a:tr h="751090">
                <a:tc>
                  <a:txBody>
                    <a:bodyPr/>
                    <a:lstStyle/>
                    <a:p>
                      <a:r>
                        <a:rPr lang="en-US">
                          <a:latin typeface="Century Gothic"/>
                        </a:rPr>
                        <a:t>Autumn 1</a:t>
                      </a:r>
                    </a:p>
                  </a:txBody>
                  <a:tcPr/>
                </a:tc>
                <a:tc>
                  <a:txBody>
                    <a:bodyPr/>
                    <a:lstStyle/>
                    <a:p>
                      <a:r>
                        <a:rPr lang="en-US">
                          <a:latin typeface="Century Gothic"/>
                        </a:rPr>
                        <a:t>Autumn 2</a:t>
                      </a:r>
                    </a:p>
                  </a:txBody>
                  <a:tcPr/>
                </a:tc>
                <a:tc>
                  <a:txBody>
                    <a:bodyPr/>
                    <a:lstStyle/>
                    <a:p>
                      <a:r>
                        <a:rPr lang="en-US">
                          <a:latin typeface="Century Gothic"/>
                        </a:rPr>
                        <a:t>Spring 1</a:t>
                      </a:r>
                    </a:p>
                  </a:txBody>
                  <a:tcPr/>
                </a:tc>
                <a:tc>
                  <a:txBody>
                    <a:bodyPr/>
                    <a:lstStyle/>
                    <a:p>
                      <a:r>
                        <a:rPr lang="en-US">
                          <a:latin typeface="Century Gothic"/>
                        </a:rPr>
                        <a:t>Spring 2</a:t>
                      </a:r>
                    </a:p>
                  </a:txBody>
                  <a:tcPr/>
                </a:tc>
                <a:tc>
                  <a:txBody>
                    <a:bodyPr/>
                    <a:lstStyle/>
                    <a:p>
                      <a:r>
                        <a:rPr lang="en-US">
                          <a:latin typeface="Century Gothic"/>
                        </a:rPr>
                        <a:t>Summer 1</a:t>
                      </a:r>
                    </a:p>
                  </a:txBody>
                  <a:tcPr/>
                </a:tc>
                <a:tc>
                  <a:txBody>
                    <a:bodyPr/>
                    <a:lstStyle/>
                    <a:p>
                      <a:r>
                        <a:rPr lang="en-US">
                          <a:latin typeface="Century Gothic"/>
                        </a:rPr>
                        <a:t>Summer 2</a:t>
                      </a:r>
                    </a:p>
                  </a:txBody>
                  <a:tcPr/>
                </a:tc>
                <a:extLst>
                  <a:ext uri="{0D108BD9-81ED-4DB2-BD59-A6C34878D82A}">
                    <a16:rowId xmlns:a16="http://schemas.microsoft.com/office/drawing/2014/main" val="3084459030"/>
                  </a:ext>
                </a:extLst>
              </a:tr>
              <a:tr h="370840">
                <a:tc>
                  <a:txBody>
                    <a:bodyPr/>
                    <a:lstStyle/>
                    <a:p>
                      <a:r>
                        <a:rPr lang="en-US">
                          <a:latin typeface="Century Gothic"/>
                        </a:rPr>
                        <a:t>Can we zoom to the moon?</a:t>
                      </a:r>
                    </a:p>
                  </a:txBody>
                  <a:tcPr/>
                </a:tc>
                <a:tc>
                  <a:txBody>
                    <a:bodyPr/>
                    <a:lstStyle/>
                    <a:p>
                      <a:r>
                        <a:rPr lang="en-US">
                          <a:latin typeface="Century Gothic"/>
                        </a:rPr>
                        <a:t>Near, far, wherever you are</a:t>
                      </a:r>
                    </a:p>
                  </a:txBody>
                  <a:tcPr/>
                </a:tc>
                <a:tc>
                  <a:txBody>
                    <a:bodyPr/>
                    <a:lstStyle/>
                    <a:p>
                      <a:r>
                        <a:rPr lang="en-US">
                          <a:latin typeface="Century Gothic"/>
                        </a:rPr>
                        <a:t>What lies beneath</a:t>
                      </a:r>
                    </a:p>
                  </a:txBody>
                  <a:tcPr/>
                </a:tc>
                <a:tc>
                  <a:txBody>
                    <a:bodyPr/>
                    <a:lstStyle/>
                    <a:p>
                      <a:r>
                        <a:rPr lang="en-US">
                          <a:latin typeface="Century Gothic"/>
                        </a:rPr>
                        <a:t>What's in a toy box?</a:t>
                      </a:r>
                    </a:p>
                  </a:txBody>
                  <a:tcPr/>
                </a:tc>
                <a:tc>
                  <a:txBody>
                    <a:bodyPr/>
                    <a:lstStyle/>
                    <a:p>
                      <a:r>
                        <a:rPr lang="en-US">
                          <a:latin typeface="Century Gothic"/>
                        </a:rPr>
                        <a:t>How can you defend your castle?</a:t>
                      </a:r>
                    </a:p>
                  </a:txBody>
                  <a:tcPr/>
                </a:tc>
                <a:tc>
                  <a:txBody>
                    <a:bodyPr/>
                    <a:lstStyle/>
                    <a:p>
                      <a:r>
                        <a:rPr lang="en-US">
                          <a:latin typeface="Century Gothic"/>
                        </a:rPr>
                        <a:t>Rumble in the jungle</a:t>
                      </a:r>
                    </a:p>
                  </a:txBody>
                  <a:tcPr/>
                </a:tc>
                <a:extLst>
                  <a:ext uri="{0D108BD9-81ED-4DB2-BD59-A6C34878D82A}">
                    <a16:rowId xmlns:a16="http://schemas.microsoft.com/office/drawing/2014/main" val="595365801"/>
                  </a:ext>
                </a:extLst>
              </a:tr>
            </a:tbl>
          </a:graphicData>
        </a:graphic>
      </p:graphicFrame>
      <p:graphicFrame>
        <p:nvGraphicFramePr>
          <p:cNvPr id="2" name="Table 11">
            <a:extLst>
              <a:ext uri="{FF2B5EF4-FFF2-40B4-BE49-F238E27FC236}">
                <a16:creationId xmlns:a16="http://schemas.microsoft.com/office/drawing/2014/main" id="{0879C701-BF34-B928-9682-B2831DED9A3E}"/>
              </a:ext>
            </a:extLst>
          </p:cNvPr>
          <p:cNvGraphicFramePr>
            <a:graphicFrameLocks noGrp="1"/>
          </p:cNvGraphicFramePr>
          <p:nvPr>
            <p:extLst>
              <p:ext uri="{D42A27DB-BD31-4B8C-83A1-F6EECF244321}">
                <p14:modId xmlns:p14="http://schemas.microsoft.com/office/powerpoint/2010/main" val="1865973182"/>
              </p:ext>
            </p:extLst>
          </p:nvPr>
        </p:nvGraphicFramePr>
        <p:xfrm>
          <a:off x="2004364" y="4242194"/>
          <a:ext cx="9637889" cy="2651760"/>
        </p:xfrm>
        <a:graphic>
          <a:graphicData uri="http://schemas.openxmlformats.org/drawingml/2006/table">
            <a:tbl>
              <a:tblPr firstRow="1" bandRow="1">
                <a:tableStyleId>{5C22544A-7EE6-4342-B048-85BDC9FD1C3A}</a:tableStyleId>
              </a:tblPr>
              <a:tblGrid>
                <a:gridCol w="1498601">
                  <a:extLst>
                    <a:ext uri="{9D8B030D-6E8A-4147-A177-3AD203B41FA5}">
                      <a16:colId xmlns:a16="http://schemas.microsoft.com/office/drawing/2014/main" val="1391418424"/>
                    </a:ext>
                  </a:extLst>
                </a:gridCol>
                <a:gridCol w="1498601">
                  <a:extLst>
                    <a:ext uri="{9D8B030D-6E8A-4147-A177-3AD203B41FA5}">
                      <a16:colId xmlns:a16="http://schemas.microsoft.com/office/drawing/2014/main" val="1403306867"/>
                    </a:ext>
                  </a:extLst>
                </a:gridCol>
                <a:gridCol w="1763888">
                  <a:extLst>
                    <a:ext uri="{9D8B030D-6E8A-4147-A177-3AD203B41FA5}">
                      <a16:colId xmlns:a16="http://schemas.microsoft.com/office/drawing/2014/main" val="3524899784"/>
                    </a:ext>
                  </a:extLst>
                </a:gridCol>
                <a:gridCol w="1540934">
                  <a:extLst>
                    <a:ext uri="{9D8B030D-6E8A-4147-A177-3AD203B41FA5}">
                      <a16:colId xmlns:a16="http://schemas.microsoft.com/office/drawing/2014/main" val="739400998"/>
                    </a:ext>
                  </a:extLst>
                </a:gridCol>
                <a:gridCol w="1665111">
                  <a:extLst>
                    <a:ext uri="{9D8B030D-6E8A-4147-A177-3AD203B41FA5}">
                      <a16:colId xmlns:a16="http://schemas.microsoft.com/office/drawing/2014/main" val="1773326271"/>
                    </a:ext>
                  </a:extLst>
                </a:gridCol>
                <a:gridCol w="1670754">
                  <a:extLst>
                    <a:ext uri="{9D8B030D-6E8A-4147-A177-3AD203B41FA5}">
                      <a16:colId xmlns:a16="http://schemas.microsoft.com/office/drawing/2014/main" val="606292048"/>
                    </a:ext>
                  </a:extLst>
                </a:gridCol>
              </a:tblGrid>
              <a:tr h="0">
                <a:tc>
                  <a:txBody>
                    <a:bodyPr/>
                    <a:lstStyle/>
                    <a:p>
                      <a:r>
                        <a:rPr lang="en-US">
                          <a:latin typeface="Century Gothic"/>
                        </a:rPr>
                        <a:t>Autumn 1</a:t>
                      </a:r>
                    </a:p>
                  </a:txBody>
                  <a:tcPr/>
                </a:tc>
                <a:tc>
                  <a:txBody>
                    <a:bodyPr/>
                    <a:lstStyle/>
                    <a:p>
                      <a:r>
                        <a:rPr lang="en-US">
                          <a:latin typeface="Century Gothic"/>
                        </a:rPr>
                        <a:t>Autumn 2</a:t>
                      </a:r>
                    </a:p>
                  </a:txBody>
                  <a:tcPr/>
                </a:tc>
                <a:tc>
                  <a:txBody>
                    <a:bodyPr/>
                    <a:lstStyle/>
                    <a:p>
                      <a:r>
                        <a:rPr lang="en-US">
                          <a:latin typeface="Century Gothic"/>
                        </a:rPr>
                        <a:t>Spring 1</a:t>
                      </a:r>
                    </a:p>
                  </a:txBody>
                  <a:tcPr/>
                </a:tc>
                <a:tc>
                  <a:txBody>
                    <a:bodyPr/>
                    <a:lstStyle/>
                    <a:p>
                      <a:r>
                        <a:rPr lang="en-US">
                          <a:latin typeface="Century Gothic"/>
                        </a:rPr>
                        <a:t>Spring 2</a:t>
                      </a:r>
                    </a:p>
                  </a:txBody>
                  <a:tcPr/>
                </a:tc>
                <a:tc>
                  <a:txBody>
                    <a:bodyPr/>
                    <a:lstStyle/>
                    <a:p>
                      <a:r>
                        <a:rPr lang="en-US">
                          <a:latin typeface="Century Gothic"/>
                        </a:rPr>
                        <a:t>Summer 1</a:t>
                      </a:r>
                    </a:p>
                  </a:txBody>
                  <a:tcPr/>
                </a:tc>
                <a:tc>
                  <a:txBody>
                    <a:bodyPr/>
                    <a:lstStyle/>
                    <a:p>
                      <a:r>
                        <a:rPr lang="en-US">
                          <a:latin typeface="Century Gothic"/>
                        </a:rPr>
                        <a:t>Summer 2</a:t>
                      </a:r>
                    </a:p>
                  </a:txBody>
                  <a:tcPr/>
                </a:tc>
                <a:extLst>
                  <a:ext uri="{0D108BD9-81ED-4DB2-BD59-A6C34878D82A}">
                    <a16:rowId xmlns:a16="http://schemas.microsoft.com/office/drawing/2014/main" val="3084459030"/>
                  </a:ext>
                </a:extLst>
              </a:tr>
              <a:tr h="370840">
                <a:tc>
                  <a:txBody>
                    <a:bodyPr/>
                    <a:lstStyle/>
                    <a:p>
                      <a:r>
                        <a:rPr lang="en-US">
                          <a:latin typeface="Century Gothic"/>
                        </a:rPr>
                        <a:t>Who is hungry?</a:t>
                      </a:r>
                    </a:p>
                    <a:p>
                      <a:pPr lvl="0">
                        <a:buNone/>
                      </a:pPr>
                      <a:endParaRPr lang="en-US">
                        <a:latin typeface="Century Gothic"/>
                      </a:endParaRPr>
                    </a:p>
                    <a:p>
                      <a:pPr lvl="0">
                        <a:buNone/>
                      </a:pPr>
                      <a:br>
                        <a:rPr lang="en-US">
                          <a:latin typeface="Century Gothic"/>
                        </a:rPr>
                      </a:br>
                      <a:r>
                        <a:rPr lang="en-US">
                          <a:latin typeface="Century Gothic"/>
                        </a:rPr>
                        <a:t>Harvest</a:t>
                      </a:r>
                    </a:p>
                    <a:p>
                      <a:endParaRPr lang="en-US">
                        <a:latin typeface="Century Gothic"/>
                      </a:endParaRPr>
                    </a:p>
                    <a:p>
                      <a:endParaRPr lang="en-US">
                        <a:latin typeface="Century Gothic"/>
                      </a:endParaRPr>
                    </a:p>
                    <a:p>
                      <a:endParaRPr lang="en-US">
                        <a:latin typeface="Century Gothic"/>
                      </a:endParaRPr>
                    </a:p>
                  </a:txBody>
                  <a:tcPr/>
                </a:tc>
                <a:tc>
                  <a:txBody>
                    <a:bodyPr/>
                    <a:lstStyle/>
                    <a:p>
                      <a:pPr lvl="0">
                        <a:buNone/>
                      </a:pPr>
                      <a:r>
                        <a:rPr lang="en-US">
                          <a:latin typeface="Century Gothic"/>
                        </a:rPr>
                        <a:t>Women who Dared to Discover</a:t>
                      </a:r>
                    </a:p>
                  </a:txBody>
                  <a:tcPr/>
                </a:tc>
                <a:tc>
                  <a:txBody>
                    <a:bodyPr/>
                    <a:lstStyle/>
                    <a:p>
                      <a:r>
                        <a:rPr lang="en-US">
                          <a:latin typeface="Century Gothic"/>
                        </a:rPr>
                        <a:t>Whose planet is it anyway?</a:t>
                      </a:r>
                    </a:p>
                    <a:p>
                      <a:pPr lvl="0">
                        <a:buNone/>
                      </a:pPr>
                      <a:endParaRPr lang="en-US">
                        <a:latin typeface="Century Gothic"/>
                      </a:endParaRPr>
                    </a:p>
                    <a:p>
                      <a:pPr lvl="0">
                        <a:buNone/>
                      </a:pPr>
                      <a:r>
                        <a:rPr lang="en-US">
                          <a:latin typeface="Century Gothic"/>
                        </a:rPr>
                        <a:t>Our world – environment focus</a:t>
                      </a:r>
                    </a:p>
                  </a:txBody>
                  <a:tcPr/>
                </a:tc>
                <a:tc>
                  <a:txBody>
                    <a:bodyPr/>
                    <a:lstStyle/>
                    <a:p>
                      <a:pPr lvl="0">
                        <a:buNone/>
                      </a:pPr>
                      <a:r>
                        <a:rPr lang="en-US">
                          <a:latin typeface="Century Gothic"/>
                        </a:rPr>
                        <a:t>Who burnt the bread?</a:t>
                      </a:r>
                    </a:p>
                    <a:p>
                      <a:pPr lvl="0">
                        <a:buNone/>
                      </a:pPr>
                      <a:endParaRPr lang="en-US">
                        <a:latin typeface="Century Gothic"/>
                      </a:endParaRPr>
                    </a:p>
                    <a:p>
                      <a:pPr lvl="0">
                        <a:buNone/>
                      </a:pPr>
                      <a:r>
                        <a:rPr lang="en-US">
                          <a:latin typeface="Century Gothic"/>
                        </a:rPr>
                        <a:t>The Great Fire of London</a:t>
                      </a:r>
                    </a:p>
                    <a:p>
                      <a:pPr lvl="0">
                        <a:buNone/>
                      </a:pPr>
                      <a:endParaRPr lang="en-US">
                        <a:latin typeface="Century Gothic"/>
                      </a:endParaRPr>
                    </a:p>
                  </a:txBody>
                  <a:tcPr/>
                </a:tc>
                <a:tc>
                  <a:txBody>
                    <a:bodyPr/>
                    <a:lstStyle/>
                    <a:p>
                      <a:r>
                        <a:rPr lang="en-US">
                          <a:latin typeface="Century Gothic"/>
                        </a:rPr>
                        <a:t>Iceberg Ahead!</a:t>
                      </a:r>
                    </a:p>
                    <a:p>
                      <a:pPr lvl="0">
                        <a:buNone/>
                      </a:pPr>
                      <a:endParaRPr lang="en-US">
                        <a:latin typeface="Century Gothic"/>
                      </a:endParaRPr>
                    </a:p>
                    <a:p>
                      <a:pPr lvl="0">
                        <a:buNone/>
                      </a:pPr>
                      <a:endParaRPr lang="en-US">
                        <a:latin typeface="Century Gothic"/>
                      </a:endParaRPr>
                    </a:p>
                    <a:p>
                      <a:pPr lvl="0">
                        <a:buNone/>
                      </a:pPr>
                      <a:r>
                        <a:rPr lang="en-US">
                          <a:latin typeface="Century Gothic"/>
                        </a:rPr>
                        <a:t>Titanic</a:t>
                      </a:r>
                    </a:p>
                    <a:p>
                      <a:endParaRPr lang="en-US"/>
                    </a:p>
                  </a:txBody>
                  <a:tcPr/>
                </a:tc>
                <a:tc>
                  <a:txBody>
                    <a:bodyPr/>
                    <a:lstStyle/>
                    <a:p>
                      <a:r>
                        <a:rPr lang="en-US">
                          <a:latin typeface="Century Gothic"/>
                        </a:rPr>
                        <a:t>Summer 2</a:t>
                      </a:r>
                    </a:p>
                    <a:p>
                      <a:pPr lvl="0">
                        <a:buNone/>
                      </a:pPr>
                      <a:r>
                        <a:rPr lang="en-US">
                          <a:latin typeface="Century Gothic"/>
                        </a:rPr>
                        <a:t>Amazing Africa</a:t>
                      </a:r>
                    </a:p>
                    <a:p>
                      <a:pPr lvl="0">
                        <a:buNone/>
                      </a:pPr>
                      <a:endParaRPr lang="en-US">
                        <a:latin typeface="Century Gothic"/>
                      </a:endParaRPr>
                    </a:p>
                    <a:p>
                      <a:pPr lvl="0">
                        <a:buNone/>
                      </a:pPr>
                      <a:r>
                        <a:rPr lang="en-US">
                          <a:latin typeface="Century Gothic"/>
                        </a:rPr>
                        <a:t>Africa</a:t>
                      </a:r>
                    </a:p>
                  </a:txBody>
                  <a:tcPr/>
                </a:tc>
                <a:extLst>
                  <a:ext uri="{0D108BD9-81ED-4DB2-BD59-A6C34878D82A}">
                    <a16:rowId xmlns:a16="http://schemas.microsoft.com/office/drawing/2014/main" val="595365801"/>
                  </a:ext>
                </a:extLst>
              </a:tr>
            </a:tbl>
          </a:graphicData>
        </a:graphic>
      </p:graphicFrame>
      <p:sp>
        <p:nvSpPr>
          <p:cNvPr id="10" name="TextBox 9">
            <a:extLst>
              <a:ext uri="{FF2B5EF4-FFF2-40B4-BE49-F238E27FC236}">
                <a16:creationId xmlns:a16="http://schemas.microsoft.com/office/drawing/2014/main" id="{83B1FD60-6334-E869-3E99-5AB3F1E0F13B}"/>
              </a:ext>
            </a:extLst>
          </p:cNvPr>
          <p:cNvSpPr txBox="1"/>
          <p:nvPr/>
        </p:nvSpPr>
        <p:spPr>
          <a:xfrm>
            <a:off x="2025791" y="3775520"/>
            <a:ext cx="2345921" cy="461665"/>
          </a:xfrm>
          <a:prstGeom prst="rect">
            <a:avLst/>
          </a:prstGeom>
          <a:noFill/>
        </p:spPr>
        <p:txBody>
          <a:bodyPr wrap="square" rtlCol="0">
            <a:spAutoFit/>
          </a:bodyPr>
          <a:lstStyle/>
          <a:p>
            <a:r>
              <a:rPr lang="en-GB" sz="2400" b="1">
                <a:latin typeface="Century Gothic" panose="020B0502020202020204" pitchFamily="34" charset="0"/>
              </a:rPr>
              <a:t>Year 2</a:t>
            </a:r>
          </a:p>
        </p:txBody>
      </p:sp>
    </p:spTree>
    <p:extLst>
      <p:ext uri="{BB962C8B-B14F-4D97-AF65-F5344CB8AC3E}">
        <p14:creationId xmlns:p14="http://schemas.microsoft.com/office/powerpoint/2010/main" val="10789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6A13EC5-4A29-4ECE-AA95-58E3B330E220}"/>
              </a:ext>
            </a:extLst>
          </p:cNvPr>
          <p:cNvSpPr/>
          <p:nvPr/>
        </p:nvSpPr>
        <p:spPr>
          <a:xfrm flipH="1">
            <a:off x="11417809" y="0"/>
            <a:ext cx="774192" cy="6858000"/>
          </a:xfrm>
          <a:prstGeom prst="rtTriangle">
            <a:avLst/>
          </a:prstGeom>
          <a:solidFill>
            <a:srgbClr val="343073"/>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flipH="1">
            <a:off x="4881154" y="-452848"/>
            <a:ext cx="2429691" cy="12192003"/>
          </a:xfrm>
          <a:prstGeom prst="triangle">
            <a:avLst>
              <a:gd name="adj" fmla="val 0"/>
            </a:avLst>
          </a:prstGeom>
          <a:solidFill>
            <a:srgbClr val="DBBD14"/>
          </a:solidFill>
          <a:ln>
            <a:solidFill>
              <a:srgbClr val="D9C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8125" y="0"/>
            <a:ext cx="2236934" cy="6858000"/>
          </a:xfrm>
          <a:custGeom>
            <a:avLst/>
            <a:gdLst>
              <a:gd name="connsiteX0" fmla="*/ 1158 w 2874987"/>
              <a:gd name="connsiteY0" fmla="*/ 0 h 6858000"/>
              <a:gd name="connsiteX1" fmla="*/ 2874987 w 2874987"/>
              <a:gd name="connsiteY1" fmla="*/ 0 h 6858000"/>
              <a:gd name="connsiteX2" fmla="*/ 1202941 w 2874987"/>
              <a:gd name="connsiteY2" fmla="*/ 6858000 h 6858000"/>
              <a:gd name="connsiteX3" fmla="*/ 14221 w 2874987"/>
              <a:gd name="connsiteY3" fmla="*/ 6844937 h 6858000"/>
              <a:gd name="connsiteX4" fmla="*/ 1158 w 28749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987" h="6858000">
                <a:moveTo>
                  <a:pt x="1158" y="0"/>
                </a:moveTo>
                <a:lnTo>
                  <a:pt x="2874987" y="0"/>
                </a:lnTo>
                <a:lnTo>
                  <a:pt x="1202941" y="6858000"/>
                </a:lnTo>
                <a:lnTo>
                  <a:pt x="14221" y="6844937"/>
                </a:lnTo>
                <a:cubicBezTo>
                  <a:pt x="5512" y="4558937"/>
                  <a:pt x="-3196" y="2272937"/>
                  <a:pt x="1158" y="0"/>
                </a:cubicBezTo>
                <a:close/>
              </a:path>
            </a:pathLst>
          </a:custGeom>
          <a:solidFill>
            <a:srgbClr val="34307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ctrTitle"/>
          </p:nvPr>
        </p:nvSpPr>
        <p:spPr>
          <a:xfrm>
            <a:off x="-1344304" y="-33468"/>
            <a:ext cx="10341428" cy="924314"/>
          </a:xfrm>
        </p:spPr>
        <p:txBody>
          <a:bodyPr>
            <a:normAutofit/>
          </a:bodyPr>
          <a:lstStyle/>
          <a:p>
            <a:r>
              <a:rPr lang="en-US" b="1">
                <a:solidFill>
                  <a:schemeClr val="accent1"/>
                </a:solidFill>
                <a:cs typeface="Calibri Light" panose="020F0302020204030204"/>
              </a:rPr>
              <a:t>Heronshaw Curriculum</a:t>
            </a:r>
            <a:endParaRPr lang="en-GB" b="1">
              <a:solidFill>
                <a:schemeClr val="accent1"/>
              </a:solidFill>
              <a:cs typeface="Calibri Light" panose="020F0302020204030204"/>
            </a:endParaRPr>
          </a:p>
        </p:txBody>
      </p:sp>
      <p:sp>
        <p:nvSpPr>
          <p:cNvPr id="7" name="Title 1"/>
          <p:cNvSpPr txBox="1">
            <a:spLocks/>
          </p:cNvSpPr>
          <p:nvPr/>
        </p:nvSpPr>
        <p:spPr>
          <a:xfrm>
            <a:off x="1652595" y="2966843"/>
            <a:ext cx="10341428" cy="2676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7200"/>
          </a:p>
          <a:p>
            <a:endParaRPr lang="en-GB" sz="7200"/>
          </a:p>
          <a:p>
            <a:endParaRPr lang="en-GB" sz="7200"/>
          </a:p>
          <a:p>
            <a:endParaRPr lang="en-GB">
              <a:solidFill>
                <a:schemeClr val="accent1">
                  <a:lumMod val="50000"/>
                </a:schemeClr>
              </a:solidFill>
              <a:cs typeface="Calibri Light" panose="020F0302020204030204"/>
            </a:endParaRPr>
          </a:p>
        </p:txBody>
      </p:sp>
      <p:sp>
        <p:nvSpPr>
          <p:cNvPr id="3" name="TextBox 2">
            <a:extLst>
              <a:ext uri="{FF2B5EF4-FFF2-40B4-BE49-F238E27FC236}">
                <a16:creationId xmlns:a16="http://schemas.microsoft.com/office/drawing/2014/main" id="{EB185968-0E84-49E4-B2EE-AA2257CFA27A}"/>
              </a:ext>
            </a:extLst>
          </p:cNvPr>
          <p:cNvSpPr txBox="1"/>
          <p:nvPr/>
        </p:nvSpPr>
        <p:spPr>
          <a:xfrm>
            <a:off x="1804898" y="2078067"/>
            <a:ext cx="950055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a:solidFill>
                <a:schemeClr val="accent1"/>
              </a:solidFill>
              <a:latin typeface="Century Gothic"/>
              <a:cs typeface="Calibri"/>
            </a:endParaRPr>
          </a:p>
          <a:p>
            <a:endParaRPr lang="en-US">
              <a:cs typeface="Calibri"/>
            </a:endParaRPr>
          </a:p>
        </p:txBody>
      </p:sp>
      <p:pic>
        <p:nvPicPr>
          <p:cNvPr id="10" name="Picture 9" descr="A screenshot of a school&#10;&#10;Description automatically generated">
            <a:extLst>
              <a:ext uri="{FF2B5EF4-FFF2-40B4-BE49-F238E27FC236}">
                <a16:creationId xmlns:a16="http://schemas.microsoft.com/office/drawing/2014/main" id="{A068755A-3175-A218-D92C-F4BDB2AC061E}"/>
              </a:ext>
            </a:extLst>
          </p:cNvPr>
          <p:cNvPicPr>
            <a:picLocks noChangeAspect="1"/>
          </p:cNvPicPr>
          <p:nvPr/>
        </p:nvPicPr>
        <p:blipFill>
          <a:blip r:embed="rId3"/>
          <a:stretch>
            <a:fillRect/>
          </a:stretch>
        </p:blipFill>
        <p:spPr>
          <a:xfrm>
            <a:off x="1496291" y="878517"/>
            <a:ext cx="9393382" cy="5835256"/>
          </a:xfrm>
          <a:prstGeom prst="rect">
            <a:avLst/>
          </a:prstGeom>
        </p:spPr>
      </p:pic>
    </p:spTree>
    <p:extLst>
      <p:ext uri="{BB962C8B-B14F-4D97-AF65-F5344CB8AC3E}">
        <p14:creationId xmlns:p14="http://schemas.microsoft.com/office/powerpoint/2010/main" val="4232707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C8D417DD74594284E479F555E0EE2A" ma:contentTypeVersion="19" ma:contentTypeDescription="Create a new document." ma:contentTypeScope="" ma:versionID="8455b943072ab4c016d12ec392fd15e1">
  <xsd:schema xmlns:xsd="http://www.w3.org/2001/XMLSchema" xmlns:xs="http://www.w3.org/2001/XMLSchema" xmlns:p="http://schemas.microsoft.com/office/2006/metadata/properties" xmlns:ns2="290dcb6f-6c92-4a45-8ccf-8bd38dc2c0c5" xmlns:ns3="af1c2bd1-002c-46b0-ade6-4b08e69701ec" targetNamespace="http://schemas.microsoft.com/office/2006/metadata/properties" ma:root="true" ma:fieldsID="2c1ea0a51507a171dcc22c404b5938b3" ns2:_="" ns3:_="">
    <xsd:import namespace="290dcb6f-6c92-4a45-8ccf-8bd38dc2c0c5"/>
    <xsd:import namespace="af1c2bd1-002c-46b0-ade6-4b08e69701e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_Flow_SignoffStatu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dcb6f-6c92-4a45-8ccf-8bd38dc2c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6" nillable="true" ma:displayName="Sign-off status" ma:internalName="Sign_x002d_off_x0020_status">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44b3845-947e-4f19-bbe4-21688f7fdb4d"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1c2bd1-002c-46b0-ade6-4b08e69701e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28ff211-6eec-40eb-bf6d-e5b4aa7a1bca}" ma:internalName="TaxCatchAll" ma:showField="CatchAllData" ma:web="af1c2bd1-002c-46b0-ade6-4b08e69701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90dcb6f-6c92-4a45-8ccf-8bd38dc2c0c5" xsi:nil="true"/>
    <SharedWithUsers xmlns="af1c2bd1-002c-46b0-ade6-4b08e69701ec">
      <UserInfo>
        <DisplayName>Heronshaw</DisplayName>
        <AccountId>6163</AccountId>
        <AccountType/>
      </UserInfo>
      <UserInfo>
        <DisplayName>Mrs J Elford</DisplayName>
        <AccountId>7401</AccountId>
        <AccountType/>
      </UserInfo>
      <UserInfo>
        <DisplayName>Mr J AINSCOW</DisplayName>
        <AccountId>7515</AccountId>
        <AccountType/>
      </UserInfo>
      <UserInfo>
        <DisplayName>Mrs N Thompson</DisplayName>
        <AccountId>6981</AccountId>
        <AccountType/>
      </UserInfo>
      <UserInfo>
        <DisplayName>Emma Ravilious</DisplayName>
        <AccountId>8334</AccountId>
        <AccountType/>
      </UserInfo>
      <UserInfo>
        <DisplayName>Mrs M BEGUM</DisplayName>
        <AccountId>4798</AccountId>
        <AccountType/>
      </UserInfo>
      <UserInfo>
        <DisplayName>Jenny Calder</DisplayName>
        <AccountId>19921</AccountId>
        <AccountType/>
      </UserInfo>
      <UserInfo>
        <DisplayName>Kate Nichols</DisplayName>
        <AccountId>8369</AccountId>
        <AccountType/>
      </UserInfo>
      <UserInfo>
        <DisplayName>Kirsty Outtram</DisplayName>
        <AccountId>28825</AccountId>
        <AccountType/>
      </UserInfo>
      <UserInfo>
        <DisplayName>Lydia Giles</DisplayName>
        <AccountId>33301</AccountId>
        <AccountType/>
      </UserInfo>
      <UserInfo>
        <DisplayName>Jennifer Calder</DisplayName>
        <AccountId>20343</AccountId>
        <AccountType/>
      </UserInfo>
      <UserInfo>
        <DisplayName>Siobhan Hennessey</DisplayName>
        <AccountId>19522</AccountId>
        <AccountType/>
      </UserInfo>
      <UserInfo>
        <DisplayName>Megan Bolger</DisplayName>
        <AccountId>43779</AccountId>
        <AccountType/>
      </UserInfo>
      <UserInfo>
        <DisplayName>Miss C WILSON</DisplayName>
        <AccountId>15608</AccountId>
        <AccountType/>
      </UserInfo>
    </SharedWithUsers>
    <TaxCatchAll xmlns="af1c2bd1-002c-46b0-ade6-4b08e69701ec" xsi:nil="true"/>
    <lcf76f155ced4ddcb4097134ff3c332f xmlns="290dcb6f-6c92-4a45-8ccf-8bd38dc2c0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8181C06-A98D-40A5-B2E2-61823053203D}">
  <ds:schemaRefs>
    <ds:schemaRef ds:uri="http://schemas.microsoft.com/office/2006/metadata/contentType"/>
    <ds:schemaRef ds:uri="http://schemas.microsoft.com/office/2006/metadata/properties/metaAttributes"/>
    <ds:schemaRef ds:uri="http://www.w3.org/2000/xmlns/"/>
    <ds:schemaRef ds:uri="http://www.w3.org/2001/XMLSchema"/>
    <ds:schemaRef ds:uri="290dcb6f-6c92-4a45-8ccf-8bd38dc2c0c5"/>
    <ds:schemaRef ds:uri="af1c2bd1-002c-46b0-ade6-4b08e69701ec"/>
  </ds:schemaRefs>
</ds:datastoreItem>
</file>

<file path=customXml/itemProps2.xml><?xml version="1.0" encoding="utf-8"?>
<ds:datastoreItem xmlns:ds="http://schemas.openxmlformats.org/officeDocument/2006/customXml" ds:itemID="{07A95CAF-EAA6-4700-845E-7C06941EEE5A}">
  <ds:schemaRefs>
    <ds:schemaRef ds:uri="http://schemas.microsoft.com/sharepoint/v3/contenttype/forms"/>
  </ds:schemaRefs>
</ds:datastoreItem>
</file>

<file path=customXml/itemProps3.xml><?xml version="1.0" encoding="utf-8"?>
<ds:datastoreItem xmlns:ds="http://schemas.openxmlformats.org/officeDocument/2006/customXml" ds:itemID="{86B646CC-1430-4495-AE5F-2E129CBA9E8C}">
  <ds:schemaRefs>
    <ds:schemaRef ds:uri="http://schemas.microsoft.com/office/2006/metadata/properties"/>
    <ds:schemaRef ds:uri="http://www.w3.org/2000/xmlns/"/>
    <ds:schemaRef ds:uri="290dcb6f-6c92-4a45-8ccf-8bd38dc2c0c5"/>
    <ds:schemaRef ds:uri="http://www.w3.org/2001/XMLSchema-instance"/>
    <ds:schemaRef ds:uri="af1c2bd1-002c-46b0-ade6-4b08e69701ec"/>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46</Slides>
  <Notes>32</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Welcome to Heronshaw School </vt:lpstr>
      <vt:lpstr>Heronshaw Values</vt:lpstr>
      <vt:lpstr>Year 1 Classes</vt:lpstr>
      <vt:lpstr>Year 2 Classes</vt:lpstr>
      <vt:lpstr>Heronshaw Curriculum</vt:lpstr>
      <vt:lpstr>PowerPoint Presentation</vt:lpstr>
      <vt:lpstr>Heronshaw Curriculum</vt:lpstr>
      <vt:lpstr>Heronshaw Curriculum</vt:lpstr>
      <vt:lpstr>Heronshaw Curriculum</vt:lpstr>
      <vt:lpstr>KS1 Maths</vt:lpstr>
      <vt:lpstr> </vt:lpstr>
      <vt:lpstr>PowerPoint Presentation</vt:lpstr>
      <vt:lpstr>Children will be taught through: </vt:lpstr>
      <vt:lpstr>CPA Approach</vt:lpstr>
      <vt:lpstr>Ofsted    "Know more, do more,  remember more"</vt:lpstr>
      <vt:lpstr>   </vt:lpstr>
      <vt:lpstr>Book Talk and reading at Heronshaw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Writing </vt:lpstr>
      <vt:lpstr>Our  Lenses</vt:lpstr>
      <vt:lpstr>PowerPoint Presentation</vt:lpstr>
      <vt:lpstr>School Clubs</vt:lpstr>
      <vt:lpstr>Music at Heronshaw</vt:lpstr>
      <vt:lpstr>PowerPoint Presentation</vt:lpstr>
      <vt:lpstr>Heron Mail: How to keep in touch </vt:lpstr>
      <vt:lpstr>Attendance</vt:lpstr>
      <vt:lpstr>COMMUNICATION</vt:lpstr>
      <vt:lpstr>MCAS – My Child At School Every parent can add it and get updates</vt:lpstr>
      <vt:lpstr>   Governors &amp; PTA</vt:lpstr>
      <vt:lpstr>Year 2 Futures</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Heronshaw PowerPoint</dc:title>
  <dc:creator>Jamie Ainscow</dc:creator>
  <cp:lastModifiedBy>Miss C WILSON</cp:lastModifiedBy>
  <cp:revision>2</cp:revision>
  <dcterms:created xsi:type="dcterms:W3CDTF">2020-06-26T13:35:02Z</dcterms:created>
  <dcterms:modified xsi:type="dcterms:W3CDTF">2023-09-13T13:30:33Z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0x010100C2C8D417DD74594284E479F555E0EE2A</vt:lpwstr>
  </property>
  <property fmtid="{D5CDD505-2E9C-101B-9397-08002B2CF9AE}" pid="3" name="MediaServiceImageTags">
    <vt:lpwstr/>
  </property>
</Properties>
</file>